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05" r:id="rId3"/>
    <p:sldId id="462" r:id="rId4"/>
    <p:sldId id="464" r:id="rId5"/>
    <p:sldId id="408" r:id="rId6"/>
    <p:sldId id="450" r:id="rId7"/>
    <p:sldId id="409" r:id="rId8"/>
    <p:sldId id="412" r:id="rId9"/>
    <p:sldId id="413" r:id="rId10"/>
    <p:sldId id="414" r:id="rId11"/>
    <p:sldId id="415" r:id="rId12"/>
    <p:sldId id="400" r:id="rId13"/>
    <p:sldId id="399" r:id="rId14"/>
    <p:sldId id="402" r:id="rId15"/>
    <p:sldId id="401" r:id="rId16"/>
    <p:sldId id="403" r:id="rId17"/>
    <p:sldId id="432" r:id="rId18"/>
    <p:sldId id="417" r:id="rId19"/>
    <p:sldId id="435" r:id="rId20"/>
    <p:sldId id="447" r:id="rId21"/>
    <p:sldId id="448" r:id="rId22"/>
    <p:sldId id="449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51" r:id="rId44"/>
    <p:sldId id="430" r:id="rId4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1661">
          <p15:clr>
            <a:srgbClr val="A4A3A4"/>
          </p15:clr>
        </p15:guide>
        <p15:guide id="6" orient="horz" pos="981">
          <p15:clr>
            <a:srgbClr val="A4A3A4"/>
          </p15:clr>
        </p15:guide>
        <p15:guide id="7" pos="5738">
          <p15:clr>
            <a:srgbClr val="A4A3A4"/>
          </p15:clr>
        </p15:guide>
        <p15:guide id="8" pos="3651">
          <p15:clr>
            <a:srgbClr val="A4A3A4"/>
          </p15:clr>
        </p15:guide>
        <p15:guide id="9" pos="4059">
          <p15:clr>
            <a:srgbClr val="A4A3A4"/>
          </p15:clr>
        </p15:guide>
        <p15:guide id="10" pos="295">
          <p15:clr>
            <a:srgbClr val="A4A3A4"/>
          </p15:clr>
        </p15:guide>
        <p15:guide id="11" pos="2064">
          <p15:clr>
            <a:srgbClr val="A4A3A4"/>
          </p15:clr>
        </p15:guide>
        <p15:guide id="12" pos="2336">
          <p15:clr>
            <a:srgbClr val="A4A3A4"/>
          </p15:clr>
        </p15:guide>
        <p15:guide id="13" pos="4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3BD"/>
    <a:srgbClr val="BD0310"/>
    <a:srgbClr val="A08BB6"/>
    <a:srgbClr val="F8A15A"/>
    <a:srgbClr val="FBC293"/>
    <a:srgbClr val="FEE6D6"/>
    <a:srgbClr val="FFF8F3"/>
    <a:srgbClr val="FCB688"/>
    <a:srgbClr val="94BBBB"/>
    <a:srgbClr val="6E8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4798" autoAdjust="0"/>
  </p:normalViewPr>
  <p:slideViewPr>
    <p:cSldViewPr>
      <p:cViewPr>
        <p:scale>
          <a:sx n="116" d="100"/>
          <a:sy n="116" d="100"/>
        </p:scale>
        <p:origin x="-468" y="0"/>
      </p:cViewPr>
      <p:guideLst>
        <p:guide orient="horz" pos="2069"/>
        <p:guide orient="horz" pos="709"/>
        <p:guide orient="horz" pos="3067"/>
        <p:guide orient="horz" pos="119"/>
        <p:guide orient="horz" pos="1661"/>
        <p:guide orient="horz" pos="981"/>
        <p:guide pos="5738"/>
        <p:guide pos="3651"/>
        <p:guide pos="4059"/>
        <p:guide pos="295"/>
        <p:guide pos="2064"/>
        <p:guide pos="2336"/>
        <p:guide pos="4422"/>
      </p:guideLst>
    </p:cSldViewPr>
  </p:slideViewPr>
  <p:outlineViewPr>
    <p:cViewPr>
      <p:scale>
        <a:sx n="33" d="100"/>
        <a:sy n="33" d="100"/>
      </p:scale>
      <p:origin x="0" y="4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5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100-110</a:t>
            </a:r>
            <a:r>
              <a:rPr lang="zh-TW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年我國之交通事故死亡人數</a:t>
            </a:r>
            <a:endParaRPr lang="zh-TW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465778366223768"/>
          <c:y val="3.11239927589744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464260360611555"/>
          <c:y val="0.14922209498089956"/>
          <c:w val="0.84867557438546237"/>
          <c:h val="0.68281558459316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工作表1!$A$2:$A$12</c:f>
              <c:numCache>
                <c:formatCode>General</c:formatCode>
                <c:ptCount val="11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</c:numCache>
            </c:numRef>
          </c:cat>
          <c:val>
            <c:numRef>
              <c:f>工作表1!$B$2:$B$12</c:f>
              <c:numCache>
                <c:formatCode>General</c:formatCode>
                <c:ptCount val="11"/>
                <c:pt idx="0">
                  <c:v>3343</c:v>
                </c:pt>
                <c:pt idx="1">
                  <c:v>3219</c:v>
                </c:pt>
                <c:pt idx="2">
                  <c:v>3072</c:v>
                </c:pt>
                <c:pt idx="3">
                  <c:v>3075</c:v>
                </c:pt>
                <c:pt idx="4">
                  <c:v>2942</c:v>
                </c:pt>
                <c:pt idx="5">
                  <c:v>2847</c:v>
                </c:pt>
                <c:pt idx="6">
                  <c:v>2697</c:v>
                </c:pt>
                <c:pt idx="7">
                  <c:v>2780</c:v>
                </c:pt>
                <c:pt idx="8">
                  <c:v>2865</c:v>
                </c:pt>
                <c:pt idx="9">
                  <c:v>2972</c:v>
                </c:pt>
                <c:pt idx="10">
                  <c:v>2990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C6-4AD6-9742-4A34AF2C58C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工作表1!$A$2:$A$12</c:f>
              <c:numCache>
                <c:formatCode>General</c:formatCode>
                <c:ptCount val="11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</c:numCache>
            </c:numRef>
          </c:cat>
          <c:val>
            <c:numRef>
              <c:f>工作表1!$C$2:$C$12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C6-4AD6-9742-4A34AF2C58C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工作表1!$A$2:$A$12</c:f>
              <c:numCache>
                <c:formatCode>General</c:formatCode>
                <c:ptCount val="11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</c:numCache>
            </c:numRef>
          </c:cat>
          <c:val>
            <c:numRef>
              <c:f>工作表1!$D$2:$D$12</c:f>
              <c:numCache>
                <c:formatCode>General</c:formatCode>
                <c:ptCount val="11"/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C6-4AD6-9742-4A34AF2C58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240000"/>
        <c:axId val="34223744"/>
      </c:barChart>
      <c:catAx>
        <c:axId val="154240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r>
                  <a:rPr lang="zh-TW" altLang="en-US" sz="2000" b="1" dirty="0" smtClean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年份</a:t>
                </a:r>
                <a:endParaRPr lang="zh-TW" altLang="en-US" sz="20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223744"/>
        <c:crosses val="autoZero"/>
        <c:auto val="1"/>
        <c:lblAlgn val="ctr"/>
        <c:lblOffset val="100"/>
        <c:noMultiLvlLbl val="0"/>
      </c:catAx>
      <c:valAx>
        <c:axId val="3422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r>
                  <a:rPr lang="zh-TW" alt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事故後</a:t>
                </a:r>
                <a:r>
                  <a:rPr lang="en-US" altLang="zh-TW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30</a:t>
                </a:r>
                <a:r>
                  <a:rPr lang="zh-TW" alt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天死亡人數</a:t>
                </a:r>
                <a:endParaRPr lang="zh-TW" altLang="en-US" sz="20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7.5826463674645963E-3"/>
              <c:y val="0.23561997384905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24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 smtClean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民國</a:t>
            </a:r>
            <a:r>
              <a:rPr lang="en-US" altLang="zh-TW" sz="2800" b="1" dirty="0" smtClean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100-110</a:t>
            </a:r>
            <a:r>
              <a:rPr lang="zh-TW" altLang="en-US" sz="2800" b="1" dirty="0" smtClean="0">
                <a:solidFill>
                  <a:srgbClr val="1E03B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年我國交通事故受傷人數</a:t>
            </a:r>
            <a:endParaRPr lang="zh-TW" altLang="en-US" sz="2800" b="1" dirty="0">
              <a:solidFill>
                <a:srgbClr val="1E03BD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356092641197627"/>
          <c:y val="1.57946709360643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173868169643149"/>
          <c:y val="0.13468916004686166"/>
          <c:w val="0.82195827447743897"/>
          <c:h val="0.70160757414582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工作表1!$A$2:$A$12</c:f>
              <c:numCache>
                <c:formatCode>General</c:formatCode>
                <c:ptCount val="11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</c:numCache>
            </c:numRef>
          </c:cat>
          <c:val>
            <c:numRef>
              <c:f>工作表1!$B$2:$B$12</c:f>
              <c:numCache>
                <c:formatCode>#,##0</c:formatCode>
                <c:ptCount val="11"/>
                <c:pt idx="0">
                  <c:v>314004</c:v>
                </c:pt>
                <c:pt idx="1">
                  <c:v>332942</c:v>
                </c:pt>
                <c:pt idx="2">
                  <c:v>372443</c:v>
                </c:pt>
                <c:pt idx="3">
                  <c:v>412010</c:v>
                </c:pt>
                <c:pt idx="4">
                  <c:v>408860</c:v>
                </c:pt>
                <c:pt idx="5">
                  <c:v>402699</c:v>
                </c:pt>
                <c:pt idx="6">
                  <c:v>393047</c:v>
                </c:pt>
                <c:pt idx="7">
                  <c:v>426799</c:v>
                </c:pt>
                <c:pt idx="8">
                  <c:v>455400</c:v>
                </c:pt>
                <c:pt idx="9">
                  <c:v>485149</c:v>
                </c:pt>
                <c:pt idx="10">
                  <c:v>474376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8-47D2-AD55-FC9D3E06696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工作表1!$A$2:$A$12</c:f>
              <c:numCache>
                <c:formatCode>General</c:formatCode>
                <c:ptCount val="11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</c:numCache>
            </c:numRef>
          </c:cat>
          <c:val>
            <c:numRef>
              <c:f>工作表1!$C$2:$C$12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A8-47D2-AD55-FC9D3E06696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工作表1!$A$2:$A$12</c:f>
              <c:numCache>
                <c:formatCode>General</c:formatCode>
                <c:ptCount val="11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  <c:pt idx="5">
                  <c:v>105</c:v>
                </c:pt>
                <c:pt idx="6">
                  <c:v>106</c:v>
                </c:pt>
                <c:pt idx="7">
                  <c:v>107</c:v>
                </c:pt>
                <c:pt idx="8">
                  <c:v>108</c:v>
                </c:pt>
                <c:pt idx="9">
                  <c:v>109</c:v>
                </c:pt>
                <c:pt idx="10">
                  <c:v>110</c:v>
                </c:pt>
              </c:numCache>
            </c:numRef>
          </c:cat>
          <c:val>
            <c:numRef>
              <c:f>工作表1!$D$2:$D$12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A8-47D2-AD55-FC9D3E0669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060608"/>
        <c:axId val="34619392"/>
      </c:barChart>
      <c:catAx>
        <c:axId val="14906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2000" b="1" dirty="0" smtClean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年份</a:t>
                </a:r>
                <a:endParaRPr lang="zh-TW" altLang="en-US" sz="20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>
            <c:manualLayout>
              <c:xMode val="edge"/>
              <c:yMode val="edge"/>
              <c:x val="0.53859993614154911"/>
              <c:y val="0.907864419539624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619392"/>
        <c:crosses val="autoZero"/>
        <c:auto val="1"/>
        <c:lblAlgn val="ctr"/>
        <c:lblOffset val="100"/>
        <c:noMultiLvlLbl val="0"/>
      </c:catAx>
      <c:valAx>
        <c:axId val="3461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2000" b="1" dirty="0" smtClean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交通事故受傷人數</a:t>
                </a:r>
                <a:endParaRPr lang="zh-TW" altLang="en-US" sz="2000" b="1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>
            <c:manualLayout>
              <c:xMode val="edge"/>
              <c:yMode val="edge"/>
              <c:x val="1.0374664252991498E-2"/>
              <c:y val="0.2760292860560001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906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b="1" dirty="0">
                <a:solidFill>
                  <a:srgbClr val="C00000"/>
                </a:solidFill>
              </a:rPr>
              <a:t>死亡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死亡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C3-478C-9504-72DBE4A9AB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C3-478C-9504-72DBE4A9AB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C3-478C-9504-72DBE4A9AB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C3-478C-9504-72DBE4A9AB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C3-478C-9504-72DBE4A9AB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5C3-478C-9504-72DBE4A9AB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5C3-478C-9504-72DBE4A9AB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9F8-497F-AA2D-F6BFD402068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9F8-497F-AA2D-F6BFD402068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9F8-497F-AA2D-F6BFD4020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工作表1!$A$2:$A$11</c:f>
              <c:strCache>
                <c:ptCount val="10"/>
                <c:pt idx="0">
                  <c:v>大客車</c:v>
                </c:pt>
                <c:pt idx="1">
                  <c:v>大貨車</c:v>
                </c:pt>
                <c:pt idx="2">
                  <c:v>聯結車</c:v>
                </c:pt>
                <c:pt idx="3">
                  <c:v>小客車</c:v>
                </c:pt>
                <c:pt idx="4">
                  <c:v>小貨車</c:v>
                </c:pt>
                <c:pt idx="5">
                  <c:v>機車</c:v>
                </c:pt>
                <c:pt idx="6">
                  <c:v>自行車</c:v>
                </c:pt>
                <c:pt idx="7">
                  <c:v>行人</c:v>
                </c:pt>
                <c:pt idx="8">
                  <c:v>乘客</c:v>
                </c:pt>
                <c:pt idx="9">
                  <c:v>其他</c:v>
                </c:pt>
              </c:strCache>
            </c:str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10</c:v>
                </c:pt>
                <c:pt idx="1">
                  <c:v>58</c:v>
                </c:pt>
                <c:pt idx="2">
                  <c:v>61</c:v>
                </c:pt>
                <c:pt idx="3">
                  <c:v>671</c:v>
                </c:pt>
                <c:pt idx="4">
                  <c:v>251</c:v>
                </c:pt>
                <c:pt idx="5" formatCode="#,##0">
                  <c:v>6393</c:v>
                </c:pt>
                <c:pt idx="6">
                  <c:v>720</c:v>
                </c:pt>
                <c:pt idx="7" formatCode="#,##0">
                  <c:v>1516</c:v>
                </c:pt>
                <c:pt idx="8">
                  <c:v>824</c:v>
                </c:pt>
                <c:pt idx="9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5C3-478C-9504-72DBE4A9AB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51849650869117E-2"/>
          <c:y val="0.78951715556646218"/>
          <c:w val="0.84984132900714782"/>
          <c:h val="0.19479544933784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800" dirty="0">
                <a:solidFill>
                  <a:srgbClr val="1E03BD"/>
                </a:solidFill>
              </a:rPr>
              <a:t>受傷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受傷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01-4E2C-80DC-60D8CDE626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01-4E2C-80DC-60D8CDE626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801-4E2C-80DC-60D8CDE626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01-4E2C-80DC-60D8CDE626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01-4E2C-80DC-60D8CDE626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801-4E2C-80DC-60D8CDE626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801-4E2C-80DC-60D8CDE626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09-4440-A303-745133F297C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809-4440-A303-745133F297C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809-4440-A303-745133F29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工作表1!$A$2:$A$11</c:f>
              <c:strCache>
                <c:ptCount val="10"/>
                <c:pt idx="0">
                  <c:v>大客車</c:v>
                </c:pt>
                <c:pt idx="1">
                  <c:v>大貨車</c:v>
                </c:pt>
                <c:pt idx="2">
                  <c:v>聯結車</c:v>
                </c:pt>
                <c:pt idx="3">
                  <c:v>小客車</c:v>
                </c:pt>
                <c:pt idx="4">
                  <c:v>小貨車</c:v>
                </c:pt>
                <c:pt idx="5">
                  <c:v>機車</c:v>
                </c:pt>
                <c:pt idx="6">
                  <c:v>自行車</c:v>
                </c:pt>
                <c:pt idx="7">
                  <c:v>行人</c:v>
                </c:pt>
                <c:pt idx="8">
                  <c:v>乘客</c:v>
                </c:pt>
                <c:pt idx="9">
                  <c:v>其他</c:v>
                </c:pt>
              </c:strCache>
            </c:strRef>
          </c:cat>
          <c:val>
            <c:numRef>
              <c:f>工作表1!$B$2:$B$11</c:f>
              <c:numCache>
                <c:formatCode>#,##0</c:formatCode>
                <c:ptCount val="10"/>
                <c:pt idx="0" formatCode="General">
                  <c:v>339</c:v>
                </c:pt>
                <c:pt idx="1">
                  <c:v>1659</c:v>
                </c:pt>
                <c:pt idx="2">
                  <c:v>1250</c:v>
                </c:pt>
                <c:pt idx="3">
                  <c:v>79235</c:v>
                </c:pt>
                <c:pt idx="4">
                  <c:v>16470</c:v>
                </c:pt>
                <c:pt idx="5">
                  <c:v>1669569</c:v>
                </c:pt>
                <c:pt idx="6">
                  <c:v>85887</c:v>
                </c:pt>
                <c:pt idx="7">
                  <c:v>79996</c:v>
                </c:pt>
                <c:pt idx="8">
                  <c:v>222439</c:v>
                </c:pt>
                <c:pt idx="9">
                  <c:v>6438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B7-4710-B5AB-25DD154827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861897786146236E-2"/>
          <c:y val="0.79557801495935454"/>
          <c:w val="0.88246164200224719"/>
          <c:h val="0.18918630892552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b="1" dirty="0" smtClean="0">
                <a:solidFill>
                  <a:srgbClr val="C00000"/>
                </a:solidFill>
              </a:rPr>
              <a:t>民國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105-109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年我國各年齡層之交通事故死亡人數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(30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日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  <a:endParaRPr lang="zh-TW" altLang="en-US" sz="2000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295980363565669E-2"/>
          <c:y val="0.11988175968387445"/>
          <c:w val="0.9277800865169632"/>
          <c:h val="0.72544695602282727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年齡(歲)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工作表1!$A$2:$A$108</c:f>
              <c:numCache>
                <c:formatCode>General</c:formatCode>
                <c:ptCount val="10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36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68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94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cat>
          <c:val>
            <c:numRef>
              <c:f>工作表1!$B$2:$B$108</c:f>
              <c:numCache>
                <c:formatCode>General</c:formatCode>
                <c:ptCount val="107"/>
                <c:pt idx="0">
                  <c:v>21</c:v>
                </c:pt>
                <c:pt idx="1">
                  <c:v>11</c:v>
                </c:pt>
                <c:pt idx="2">
                  <c:v>18</c:v>
                </c:pt>
                <c:pt idx="3">
                  <c:v>12</c:v>
                </c:pt>
                <c:pt idx="4">
                  <c:v>10</c:v>
                </c:pt>
                <c:pt idx="5">
                  <c:v>14</c:v>
                </c:pt>
                <c:pt idx="6">
                  <c:v>7</c:v>
                </c:pt>
                <c:pt idx="7">
                  <c:v>7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  <c:pt idx="12">
                  <c:v>8</c:v>
                </c:pt>
                <c:pt idx="13">
                  <c:v>16</c:v>
                </c:pt>
                <c:pt idx="14">
                  <c:v>29</c:v>
                </c:pt>
                <c:pt idx="15">
                  <c:v>71</c:v>
                </c:pt>
                <c:pt idx="16">
                  <c:v>104</c:v>
                </c:pt>
                <c:pt idx="17">
                  <c:v>139</c:v>
                </c:pt>
                <c:pt idx="18">
                  <c:v>306</c:v>
                </c:pt>
                <c:pt idx="19">
                  <c:v>275</c:v>
                </c:pt>
                <c:pt idx="20">
                  <c:v>262</c:v>
                </c:pt>
                <c:pt idx="21">
                  <c:v>230</c:v>
                </c:pt>
                <c:pt idx="22">
                  <c:v>185</c:v>
                </c:pt>
                <c:pt idx="23">
                  <c:v>186</c:v>
                </c:pt>
                <c:pt idx="24">
                  <c:v>172</c:v>
                </c:pt>
                <c:pt idx="25">
                  <c:v>145</c:v>
                </c:pt>
                <c:pt idx="26">
                  <c:v>144</c:v>
                </c:pt>
                <c:pt idx="27">
                  <c:v>150</c:v>
                </c:pt>
                <c:pt idx="28">
                  <c:v>130</c:v>
                </c:pt>
                <c:pt idx="29">
                  <c:v>104</c:v>
                </c:pt>
                <c:pt idx="30">
                  <c:v>125</c:v>
                </c:pt>
                <c:pt idx="31">
                  <c:v>106</c:v>
                </c:pt>
                <c:pt idx="32">
                  <c:v>112</c:v>
                </c:pt>
                <c:pt idx="33">
                  <c:v>119</c:v>
                </c:pt>
                <c:pt idx="34">
                  <c:v>129</c:v>
                </c:pt>
                <c:pt idx="35">
                  <c:v>123</c:v>
                </c:pt>
                <c:pt idx="36">
                  <c:v>142</c:v>
                </c:pt>
                <c:pt idx="37">
                  <c:v>161</c:v>
                </c:pt>
                <c:pt idx="38">
                  <c:v>161</c:v>
                </c:pt>
                <c:pt idx="39">
                  <c:v>146</c:v>
                </c:pt>
                <c:pt idx="40">
                  <c:v>123</c:v>
                </c:pt>
                <c:pt idx="41">
                  <c:v>144</c:v>
                </c:pt>
                <c:pt idx="42">
                  <c:v>146</c:v>
                </c:pt>
                <c:pt idx="43">
                  <c:v>145</c:v>
                </c:pt>
                <c:pt idx="44">
                  <c:v>136</c:v>
                </c:pt>
                <c:pt idx="45">
                  <c:v>135</c:v>
                </c:pt>
                <c:pt idx="46">
                  <c:v>134</c:v>
                </c:pt>
                <c:pt idx="47">
                  <c:v>137</c:v>
                </c:pt>
                <c:pt idx="48">
                  <c:v>150</c:v>
                </c:pt>
                <c:pt idx="49">
                  <c:v>163</c:v>
                </c:pt>
                <c:pt idx="50">
                  <c:v>152</c:v>
                </c:pt>
                <c:pt idx="51">
                  <c:v>174</c:v>
                </c:pt>
                <c:pt idx="52">
                  <c:v>160</c:v>
                </c:pt>
                <c:pt idx="53">
                  <c:v>180</c:v>
                </c:pt>
                <c:pt idx="54">
                  <c:v>190</c:v>
                </c:pt>
                <c:pt idx="55">
                  <c:v>208</c:v>
                </c:pt>
                <c:pt idx="56">
                  <c:v>233</c:v>
                </c:pt>
                <c:pt idx="57">
                  <c:v>215</c:v>
                </c:pt>
                <c:pt idx="58">
                  <c:v>227</c:v>
                </c:pt>
                <c:pt idx="59">
                  <c:v>233</c:v>
                </c:pt>
                <c:pt idx="60">
                  <c:v>217</c:v>
                </c:pt>
                <c:pt idx="61">
                  <c:v>229</c:v>
                </c:pt>
                <c:pt idx="62">
                  <c:v>208</c:v>
                </c:pt>
                <c:pt idx="63">
                  <c:v>253</c:v>
                </c:pt>
                <c:pt idx="64">
                  <c:v>277</c:v>
                </c:pt>
                <c:pt idx="65">
                  <c:v>283</c:v>
                </c:pt>
                <c:pt idx="66">
                  <c:v>249</c:v>
                </c:pt>
                <c:pt idx="67">
                  <c:v>263</c:v>
                </c:pt>
                <c:pt idx="68">
                  <c:v>255</c:v>
                </c:pt>
                <c:pt idx="69">
                  <c:v>278</c:v>
                </c:pt>
                <c:pt idx="70">
                  <c:v>248</c:v>
                </c:pt>
                <c:pt idx="71">
                  <c:v>242</c:v>
                </c:pt>
                <c:pt idx="72">
                  <c:v>258</c:v>
                </c:pt>
                <c:pt idx="73">
                  <c:v>234</c:v>
                </c:pt>
                <c:pt idx="74">
                  <c:v>239</c:v>
                </c:pt>
                <c:pt idx="75">
                  <c:v>255</c:v>
                </c:pt>
                <c:pt idx="76">
                  <c:v>262</c:v>
                </c:pt>
                <c:pt idx="77">
                  <c:v>251</c:v>
                </c:pt>
                <c:pt idx="78">
                  <c:v>270</c:v>
                </c:pt>
                <c:pt idx="79">
                  <c:v>283</c:v>
                </c:pt>
                <c:pt idx="80">
                  <c:v>230</c:v>
                </c:pt>
                <c:pt idx="81">
                  <c:v>208</c:v>
                </c:pt>
                <c:pt idx="82">
                  <c:v>187</c:v>
                </c:pt>
                <c:pt idx="83">
                  <c:v>170</c:v>
                </c:pt>
                <c:pt idx="84">
                  <c:v>156</c:v>
                </c:pt>
                <c:pt idx="85">
                  <c:v>124</c:v>
                </c:pt>
                <c:pt idx="86">
                  <c:v>136</c:v>
                </c:pt>
                <c:pt idx="87">
                  <c:v>117</c:v>
                </c:pt>
                <c:pt idx="88">
                  <c:v>92</c:v>
                </c:pt>
                <c:pt idx="89">
                  <c:v>57</c:v>
                </c:pt>
                <c:pt idx="90">
                  <c:v>53</c:v>
                </c:pt>
                <c:pt idx="91">
                  <c:v>29</c:v>
                </c:pt>
                <c:pt idx="92">
                  <c:v>27</c:v>
                </c:pt>
                <c:pt idx="93">
                  <c:v>9</c:v>
                </c:pt>
                <c:pt idx="94">
                  <c:v>22</c:v>
                </c:pt>
                <c:pt idx="95">
                  <c:v>10</c:v>
                </c:pt>
                <c:pt idx="96">
                  <c:v>7</c:v>
                </c:pt>
                <c:pt idx="97">
                  <c:v>5</c:v>
                </c:pt>
                <c:pt idx="98">
                  <c:v>4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0</c:v>
                </c:pt>
                <c:pt idx="10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FB-407F-9037-307895510E5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欄2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工作表1!$A$2:$A$108</c:f>
              <c:numCache>
                <c:formatCode>General</c:formatCode>
                <c:ptCount val="10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36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68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94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cat>
          <c:val>
            <c:numRef>
              <c:f>工作表1!$C$2:$C$108</c:f>
              <c:numCache>
                <c:formatCode>General</c:formatCode>
                <c:ptCount val="107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FB-407F-9037-307895510E53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工作表1!$A$2:$A$108</c:f>
              <c:numCache>
                <c:formatCode>General</c:formatCode>
                <c:ptCount val="10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36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68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94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</c:numCache>
            </c:numRef>
          </c:cat>
          <c:val>
            <c:numRef>
              <c:f>工作表1!$D$2:$D$108</c:f>
              <c:numCache>
                <c:formatCode>General</c:formatCode>
                <c:ptCount val="107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3FB-407F-9037-307895510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643456"/>
        <c:axId val="34625152"/>
      </c:lineChart>
      <c:catAx>
        <c:axId val="15464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625152"/>
        <c:crosses val="autoZero"/>
        <c:auto val="1"/>
        <c:lblAlgn val="ctr"/>
        <c:lblOffset val="100"/>
        <c:noMultiLvlLbl val="0"/>
      </c:catAx>
      <c:valAx>
        <c:axId val="346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1E03BD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64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43780560416059106"/>
          <c:y val="0.93033513721464911"/>
          <c:w val="0.1567961990862253"/>
          <c:h val="5.3870191849286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b="1" dirty="0" smtClean="0">
                <a:solidFill>
                  <a:srgbClr val="C00000"/>
                </a:solidFill>
              </a:rPr>
              <a:t>民國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105-109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年各縣市不同年齡群之交通事故死亡率</a:t>
            </a:r>
            <a:endParaRPr lang="zh-TW" altLang="en-US" sz="2000" b="1" dirty="0">
              <a:solidFill>
                <a:srgbClr val="C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998590453971032E-2"/>
          <c:y val="9.1177328967758139E-2"/>
          <c:w val="0.91454141744107287"/>
          <c:h val="0.70446076309090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0-14歲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全國</c:v>
                </c:pt>
              </c:strCache>
            </c:strRef>
          </c:cat>
          <c:val>
            <c:numRef>
              <c:f>工作表1!$B$2:$B$24</c:f>
              <c:numCache>
                <c:formatCode>General</c:formatCode>
                <c:ptCount val="23"/>
                <c:pt idx="0">
                  <c:v>0.3</c:v>
                </c:pt>
                <c:pt idx="1">
                  <c:v>0.4</c:v>
                </c:pt>
                <c:pt idx="2">
                  <c:v>1</c:v>
                </c:pt>
                <c:pt idx="3">
                  <c:v>0.6</c:v>
                </c:pt>
                <c:pt idx="4">
                  <c:v>1.1000000000000001</c:v>
                </c:pt>
                <c:pt idx="5">
                  <c:v>0.8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1.3</c:v>
                </c:pt>
                <c:pt idx="10">
                  <c:v>2.6</c:v>
                </c:pt>
                <c:pt idx="11">
                  <c:v>2.6</c:v>
                </c:pt>
                <c:pt idx="12">
                  <c:v>1.3</c:v>
                </c:pt>
                <c:pt idx="13">
                  <c:v>2.5</c:v>
                </c:pt>
                <c:pt idx="14">
                  <c:v>2.9</c:v>
                </c:pt>
                <c:pt idx="15">
                  <c:v>2.5</c:v>
                </c:pt>
                <c:pt idx="16">
                  <c:v>1.5</c:v>
                </c:pt>
                <c:pt idx="17">
                  <c:v>5.0999999999999996</c:v>
                </c:pt>
                <c:pt idx="18">
                  <c:v>6.2</c:v>
                </c:pt>
                <c:pt idx="19">
                  <c:v>3.6</c:v>
                </c:pt>
                <c:pt idx="20">
                  <c:v>1.5</c:v>
                </c:pt>
                <c:pt idx="21">
                  <c:v>0</c:v>
                </c:pt>
                <c:pt idx="22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C2-4E13-A63B-1D0A0BF2BC4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15-24歲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全國</c:v>
                </c:pt>
              </c:strCache>
            </c:strRef>
          </c:cat>
          <c:val>
            <c:numRef>
              <c:f>工作表1!$C$2:$C$24</c:f>
              <c:numCache>
                <c:formatCode>General</c:formatCode>
                <c:ptCount val="23"/>
                <c:pt idx="0">
                  <c:v>6.6</c:v>
                </c:pt>
                <c:pt idx="1">
                  <c:v>9.5</c:v>
                </c:pt>
                <c:pt idx="2">
                  <c:v>13.2</c:v>
                </c:pt>
                <c:pt idx="3">
                  <c:v>12</c:v>
                </c:pt>
                <c:pt idx="4">
                  <c:v>15.6</c:v>
                </c:pt>
                <c:pt idx="5">
                  <c:v>12.6</c:v>
                </c:pt>
                <c:pt idx="6">
                  <c:v>10.6</c:v>
                </c:pt>
                <c:pt idx="7">
                  <c:v>11.4</c:v>
                </c:pt>
                <c:pt idx="8">
                  <c:v>5.5</c:v>
                </c:pt>
                <c:pt idx="9">
                  <c:v>21.9</c:v>
                </c:pt>
                <c:pt idx="10">
                  <c:v>17.600000000000001</c:v>
                </c:pt>
                <c:pt idx="11">
                  <c:v>15.8</c:v>
                </c:pt>
                <c:pt idx="12">
                  <c:v>14.2</c:v>
                </c:pt>
                <c:pt idx="13">
                  <c:v>18.399999999999999</c:v>
                </c:pt>
                <c:pt idx="14">
                  <c:v>22.2</c:v>
                </c:pt>
                <c:pt idx="15">
                  <c:v>25.5</c:v>
                </c:pt>
                <c:pt idx="16">
                  <c:v>14.8</c:v>
                </c:pt>
                <c:pt idx="17">
                  <c:v>18.5</c:v>
                </c:pt>
                <c:pt idx="18">
                  <c:v>22.6</c:v>
                </c:pt>
                <c:pt idx="19">
                  <c:v>8.4</c:v>
                </c:pt>
                <c:pt idx="20">
                  <c:v>10.9</c:v>
                </c:pt>
                <c:pt idx="21">
                  <c:v>12.9</c:v>
                </c:pt>
                <c:pt idx="22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C2-4E13-A63B-1D0A0BF2BC4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25-40歲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全國</c:v>
                </c:pt>
              </c:strCache>
            </c:strRef>
          </c:cat>
          <c:val>
            <c:numRef>
              <c:f>工作表1!$D$2:$D$24</c:f>
              <c:numCache>
                <c:formatCode>General</c:formatCode>
                <c:ptCount val="23"/>
                <c:pt idx="0">
                  <c:v>2.4</c:v>
                </c:pt>
                <c:pt idx="1">
                  <c:v>4.2</c:v>
                </c:pt>
                <c:pt idx="2">
                  <c:v>6.6</c:v>
                </c:pt>
                <c:pt idx="3">
                  <c:v>5.3</c:v>
                </c:pt>
                <c:pt idx="4">
                  <c:v>8.9</c:v>
                </c:pt>
                <c:pt idx="5">
                  <c:v>6.4</c:v>
                </c:pt>
                <c:pt idx="6">
                  <c:v>4.5999999999999996</c:v>
                </c:pt>
                <c:pt idx="7">
                  <c:v>5.5</c:v>
                </c:pt>
                <c:pt idx="8">
                  <c:v>4</c:v>
                </c:pt>
                <c:pt idx="9">
                  <c:v>9.6999999999999993</c:v>
                </c:pt>
                <c:pt idx="10">
                  <c:v>10.6</c:v>
                </c:pt>
                <c:pt idx="11">
                  <c:v>13.9</c:v>
                </c:pt>
                <c:pt idx="12">
                  <c:v>9.4</c:v>
                </c:pt>
                <c:pt idx="13">
                  <c:v>17.899999999999999</c:v>
                </c:pt>
                <c:pt idx="14">
                  <c:v>13.9</c:v>
                </c:pt>
                <c:pt idx="15">
                  <c:v>14.7</c:v>
                </c:pt>
                <c:pt idx="16">
                  <c:v>10.1</c:v>
                </c:pt>
                <c:pt idx="17">
                  <c:v>12.2</c:v>
                </c:pt>
                <c:pt idx="18">
                  <c:v>16.3</c:v>
                </c:pt>
                <c:pt idx="19">
                  <c:v>3.1</c:v>
                </c:pt>
                <c:pt idx="20">
                  <c:v>2.9</c:v>
                </c:pt>
                <c:pt idx="21">
                  <c:v>0</c:v>
                </c:pt>
                <c:pt idx="22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C2-4E13-A63B-1D0A0BF2BC47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41-54歲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全國</c:v>
                </c:pt>
              </c:strCache>
            </c:strRef>
          </c:cat>
          <c:val>
            <c:numRef>
              <c:f>工作表1!$E$2:$E$24</c:f>
              <c:numCache>
                <c:formatCode>General</c:formatCode>
                <c:ptCount val="23"/>
                <c:pt idx="0">
                  <c:v>3.3</c:v>
                </c:pt>
                <c:pt idx="1">
                  <c:v>3.9</c:v>
                </c:pt>
                <c:pt idx="2">
                  <c:v>8.1</c:v>
                </c:pt>
                <c:pt idx="3">
                  <c:v>6.6</c:v>
                </c:pt>
                <c:pt idx="4">
                  <c:v>8.6999999999999993</c:v>
                </c:pt>
                <c:pt idx="5">
                  <c:v>8.8000000000000007</c:v>
                </c:pt>
                <c:pt idx="6">
                  <c:v>2.2000000000000002</c:v>
                </c:pt>
                <c:pt idx="7">
                  <c:v>4.9000000000000004</c:v>
                </c:pt>
                <c:pt idx="8">
                  <c:v>7.3</c:v>
                </c:pt>
                <c:pt idx="9">
                  <c:v>11.3</c:v>
                </c:pt>
                <c:pt idx="10">
                  <c:v>12.5</c:v>
                </c:pt>
                <c:pt idx="11">
                  <c:v>12.9</c:v>
                </c:pt>
                <c:pt idx="12">
                  <c:v>9.4</c:v>
                </c:pt>
                <c:pt idx="13">
                  <c:v>16.600000000000001</c:v>
                </c:pt>
                <c:pt idx="14">
                  <c:v>14.5</c:v>
                </c:pt>
                <c:pt idx="15">
                  <c:v>15.2</c:v>
                </c:pt>
                <c:pt idx="16">
                  <c:v>12.5</c:v>
                </c:pt>
                <c:pt idx="17">
                  <c:v>15.2</c:v>
                </c:pt>
                <c:pt idx="18">
                  <c:v>23.8</c:v>
                </c:pt>
                <c:pt idx="19">
                  <c:v>7.2</c:v>
                </c:pt>
                <c:pt idx="20">
                  <c:v>6.4</c:v>
                </c:pt>
                <c:pt idx="21">
                  <c:v>20.5</c:v>
                </c:pt>
                <c:pt idx="2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C2-4E13-A63B-1D0A0BF2BC47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55-64歲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全國</c:v>
                </c:pt>
              </c:strCache>
            </c:strRef>
          </c:cat>
          <c:val>
            <c:numRef>
              <c:f>工作表1!$F$2:$F$24</c:f>
              <c:numCache>
                <c:formatCode>General</c:formatCode>
                <c:ptCount val="23"/>
                <c:pt idx="0">
                  <c:v>4.9000000000000004</c:v>
                </c:pt>
                <c:pt idx="1">
                  <c:v>6.7</c:v>
                </c:pt>
                <c:pt idx="2">
                  <c:v>13.6</c:v>
                </c:pt>
                <c:pt idx="3">
                  <c:v>12.3</c:v>
                </c:pt>
                <c:pt idx="4">
                  <c:v>16.899999999999999</c:v>
                </c:pt>
                <c:pt idx="5">
                  <c:v>12.5</c:v>
                </c:pt>
                <c:pt idx="6">
                  <c:v>9.8000000000000007</c:v>
                </c:pt>
                <c:pt idx="7">
                  <c:v>16.7</c:v>
                </c:pt>
                <c:pt idx="8">
                  <c:v>7</c:v>
                </c:pt>
                <c:pt idx="9">
                  <c:v>15.2</c:v>
                </c:pt>
                <c:pt idx="10">
                  <c:v>16.5</c:v>
                </c:pt>
                <c:pt idx="11">
                  <c:v>18.3</c:v>
                </c:pt>
                <c:pt idx="12">
                  <c:v>19.2</c:v>
                </c:pt>
                <c:pt idx="13">
                  <c:v>22.9</c:v>
                </c:pt>
                <c:pt idx="14">
                  <c:v>21.9</c:v>
                </c:pt>
                <c:pt idx="15">
                  <c:v>26.8</c:v>
                </c:pt>
                <c:pt idx="16">
                  <c:v>18.3</c:v>
                </c:pt>
                <c:pt idx="17">
                  <c:v>17.899999999999999</c:v>
                </c:pt>
                <c:pt idx="18">
                  <c:v>31.5</c:v>
                </c:pt>
                <c:pt idx="19">
                  <c:v>13.6</c:v>
                </c:pt>
                <c:pt idx="20">
                  <c:v>4.0999999999999996</c:v>
                </c:pt>
                <c:pt idx="21">
                  <c:v>0</c:v>
                </c:pt>
                <c:pt idx="22">
                  <c:v>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C2-4E13-A63B-1D0A0BF2BC47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65歲以上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全國</c:v>
                </c:pt>
              </c:strCache>
            </c:strRef>
          </c:cat>
          <c:val>
            <c:numRef>
              <c:f>工作表1!$G$2:$G$24</c:f>
              <c:numCache>
                <c:formatCode>General</c:formatCode>
                <c:ptCount val="23"/>
                <c:pt idx="0">
                  <c:v>12.2</c:v>
                </c:pt>
                <c:pt idx="1">
                  <c:v>15</c:v>
                </c:pt>
                <c:pt idx="2">
                  <c:v>30.9</c:v>
                </c:pt>
                <c:pt idx="3">
                  <c:v>28.9</c:v>
                </c:pt>
                <c:pt idx="4">
                  <c:v>43.8</c:v>
                </c:pt>
                <c:pt idx="5">
                  <c:v>30.9</c:v>
                </c:pt>
                <c:pt idx="6">
                  <c:v>19.3</c:v>
                </c:pt>
                <c:pt idx="7">
                  <c:v>33.200000000000003</c:v>
                </c:pt>
                <c:pt idx="8">
                  <c:v>21.6</c:v>
                </c:pt>
                <c:pt idx="9">
                  <c:v>46.3</c:v>
                </c:pt>
                <c:pt idx="10">
                  <c:v>39.4</c:v>
                </c:pt>
                <c:pt idx="11">
                  <c:v>39.200000000000003</c:v>
                </c:pt>
                <c:pt idx="12">
                  <c:v>46.1</c:v>
                </c:pt>
                <c:pt idx="13">
                  <c:v>60.4</c:v>
                </c:pt>
                <c:pt idx="14">
                  <c:v>52.3</c:v>
                </c:pt>
                <c:pt idx="15">
                  <c:v>60.1</c:v>
                </c:pt>
                <c:pt idx="16">
                  <c:v>41</c:v>
                </c:pt>
                <c:pt idx="17">
                  <c:v>54.5</c:v>
                </c:pt>
                <c:pt idx="18">
                  <c:v>60.7</c:v>
                </c:pt>
                <c:pt idx="19">
                  <c:v>36.9</c:v>
                </c:pt>
                <c:pt idx="20">
                  <c:v>7.8</c:v>
                </c:pt>
                <c:pt idx="21">
                  <c:v>0</c:v>
                </c:pt>
                <c:pt idx="22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0C2-4E13-A63B-1D0A0BF2B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06048"/>
        <c:axId val="95088000"/>
      </c:barChart>
      <c:catAx>
        <c:axId val="155906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 smtClean="0"/>
                  <a:t>縣市別</a:t>
                </a:r>
                <a:endParaRPr lang="zh-TW" altLang="en-US" sz="1600" b="1" dirty="0"/>
              </a:p>
            </c:rich>
          </c:tx>
          <c:layout>
            <c:manualLayout>
              <c:xMode val="edge"/>
              <c:yMode val="edge"/>
              <c:x val="0.1626367231597923"/>
              <c:y val="0.9242414501396493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088000"/>
        <c:crosses val="autoZero"/>
        <c:auto val="1"/>
        <c:lblAlgn val="ctr"/>
        <c:lblOffset val="100"/>
        <c:noMultiLvlLbl val="0"/>
      </c:catAx>
      <c:valAx>
        <c:axId val="950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 smtClean="0">
                    <a:solidFill>
                      <a:srgbClr val="C00000"/>
                    </a:solidFill>
                  </a:rPr>
                  <a:t>死亡人數</a:t>
                </a:r>
                <a:r>
                  <a:rPr lang="en-US" altLang="zh-TW" sz="1600" b="1" dirty="0" smtClean="0">
                    <a:solidFill>
                      <a:srgbClr val="C00000"/>
                    </a:solidFill>
                  </a:rPr>
                  <a:t>/</a:t>
                </a:r>
                <a:r>
                  <a:rPr lang="zh-TW" altLang="en-US" sz="1600" b="1" dirty="0" smtClean="0">
                    <a:solidFill>
                      <a:srgbClr val="C00000"/>
                    </a:solidFill>
                  </a:rPr>
                  <a:t>每十萬人口</a:t>
                </a:r>
                <a:endParaRPr lang="zh-TW" altLang="en-US" sz="1600" b="1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5.7355858309650178E-3"/>
              <c:y val="0.302292210561266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590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10005339908474"/>
          <c:y val="0.92578727726091969"/>
          <c:w val="0.63673928703262361"/>
          <c:h val="4.4763507403688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b="1" dirty="0" smtClean="0">
                <a:solidFill>
                  <a:srgbClr val="1E03BD"/>
                </a:solidFill>
              </a:rPr>
              <a:t>民國</a:t>
            </a:r>
            <a:r>
              <a:rPr lang="en-US" altLang="zh-TW" sz="2000" b="1" dirty="0" smtClean="0">
                <a:solidFill>
                  <a:srgbClr val="1E03BD"/>
                </a:solidFill>
              </a:rPr>
              <a:t>105-109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年各縣市各年齡層之平均年交通事故死傷率</a:t>
            </a:r>
            <a:endParaRPr lang="zh-TW" altLang="en-US" sz="2000" b="1" dirty="0">
              <a:solidFill>
                <a:srgbClr val="1E03BD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63982292486303"/>
          <c:y val="0.12314261931095549"/>
          <c:w val="0.87315211239695345"/>
          <c:h val="0.68399012879165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0-14歲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    國</c:v>
                </c:pt>
              </c:strCache>
            </c:strRef>
          </c:cat>
          <c:val>
            <c:numRef>
              <c:f>工作表1!$B$2:$B$24</c:f>
              <c:numCache>
                <c:formatCode>General</c:formatCode>
                <c:ptCount val="23"/>
                <c:pt idx="0">
                  <c:v>151</c:v>
                </c:pt>
                <c:pt idx="1">
                  <c:v>234</c:v>
                </c:pt>
                <c:pt idx="2">
                  <c:v>378</c:v>
                </c:pt>
                <c:pt idx="3">
                  <c:v>381</c:v>
                </c:pt>
                <c:pt idx="4">
                  <c:v>490</c:v>
                </c:pt>
                <c:pt idx="5">
                  <c:v>569</c:v>
                </c:pt>
                <c:pt idx="6">
                  <c:v>311</c:v>
                </c:pt>
                <c:pt idx="7">
                  <c:v>337</c:v>
                </c:pt>
                <c:pt idx="8">
                  <c:v>412</c:v>
                </c:pt>
                <c:pt idx="9">
                  <c:v>351</c:v>
                </c:pt>
                <c:pt idx="10">
                  <c:v>405</c:v>
                </c:pt>
                <c:pt idx="11">
                  <c:v>636</c:v>
                </c:pt>
                <c:pt idx="12">
                  <c:v>524</c:v>
                </c:pt>
                <c:pt idx="13">
                  <c:v>561</c:v>
                </c:pt>
                <c:pt idx="14">
                  <c:v>668</c:v>
                </c:pt>
                <c:pt idx="15">
                  <c:v>802</c:v>
                </c:pt>
                <c:pt idx="16">
                  <c:v>604</c:v>
                </c:pt>
                <c:pt idx="17">
                  <c:v>738</c:v>
                </c:pt>
                <c:pt idx="18">
                  <c:v>709</c:v>
                </c:pt>
                <c:pt idx="19">
                  <c:v>539</c:v>
                </c:pt>
                <c:pt idx="20">
                  <c:v>274</c:v>
                </c:pt>
                <c:pt idx="21">
                  <c:v>65</c:v>
                </c:pt>
                <c:pt idx="22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84-4E85-8F32-2CD5F17C312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15-24歲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    國</c:v>
                </c:pt>
              </c:strCache>
            </c:strRef>
          </c:cat>
          <c:val>
            <c:numRef>
              <c:f>工作表1!$C$2:$C$24</c:f>
              <c:numCache>
                <c:formatCode>General</c:formatCode>
                <c:ptCount val="23"/>
                <c:pt idx="0">
                  <c:v>3321</c:v>
                </c:pt>
                <c:pt idx="1">
                  <c:v>3073</c:v>
                </c:pt>
                <c:pt idx="2">
                  <c:v>5382</c:v>
                </c:pt>
                <c:pt idx="3">
                  <c:v>5889</c:v>
                </c:pt>
                <c:pt idx="4">
                  <c:v>6071</c:v>
                </c:pt>
                <c:pt idx="5">
                  <c:v>6157</c:v>
                </c:pt>
                <c:pt idx="6">
                  <c:v>3058</c:v>
                </c:pt>
                <c:pt idx="7">
                  <c:v>5790</c:v>
                </c:pt>
                <c:pt idx="8">
                  <c:v>4000</c:v>
                </c:pt>
                <c:pt idx="9">
                  <c:v>5468</c:v>
                </c:pt>
                <c:pt idx="10">
                  <c:v>3829</c:v>
                </c:pt>
                <c:pt idx="11">
                  <c:v>4155</c:v>
                </c:pt>
                <c:pt idx="12">
                  <c:v>4131</c:v>
                </c:pt>
                <c:pt idx="13">
                  <c:v>4428</c:v>
                </c:pt>
                <c:pt idx="14">
                  <c:v>5518</c:v>
                </c:pt>
                <c:pt idx="15">
                  <c:v>6372</c:v>
                </c:pt>
                <c:pt idx="16">
                  <c:v>5129</c:v>
                </c:pt>
                <c:pt idx="17">
                  <c:v>5932</c:v>
                </c:pt>
                <c:pt idx="18">
                  <c:v>5546</c:v>
                </c:pt>
                <c:pt idx="19">
                  <c:v>3462</c:v>
                </c:pt>
                <c:pt idx="20">
                  <c:v>2355</c:v>
                </c:pt>
                <c:pt idx="21">
                  <c:v>557</c:v>
                </c:pt>
                <c:pt idx="22">
                  <c:v>4805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84-4E85-8F32-2CD5F17C312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25-40歲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    國</c:v>
                </c:pt>
              </c:strCache>
            </c:strRef>
          </c:cat>
          <c:val>
            <c:numRef>
              <c:f>工作表1!$D$2:$D$24</c:f>
              <c:numCache>
                <c:formatCode>General</c:formatCode>
                <c:ptCount val="23"/>
                <c:pt idx="0">
                  <c:v>1601</c:v>
                </c:pt>
                <c:pt idx="1">
                  <c:v>1513</c:v>
                </c:pt>
                <c:pt idx="2">
                  <c:v>2592</c:v>
                </c:pt>
                <c:pt idx="3">
                  <c:v>2517</c:v>
                </c:pt>
                <c:pt idx="4">
                  <c:v>2492</c:v>
                </c:pt>
                <c:pt idx="5">
                  <c:v>2539</c:v>
                </c:pt>
                <c:pt idx="6">
                  <c:v>1259</c:v>
                </c:pt>
                <c:pt idx="7">
                  <c:v>3230</c:v>
                </c:pt>
                <c:pt idx="8">
                  <c:v>1626</c:v>
                </c:pt>
                <c:pt idx="9">
                  <c:v>2870</c:v>
                </c:pt>
                <c:pt idx="10">
                  <c:v>1507</c:v>
                </c:pt>
                <c:pt idx="11">
                  <c:v>1767</c:v>
                </c:pt>
                <c:pt idx="12">
                  <c:v>1897</c:v>
                </c:pt>
                <c:pt idx="13">
                  <c:v>1798</c:v>
                </c:pt>
                <c:pt idx="14">
                  <c:v>1645</c:v>
                </c:pt>
                <c:pt idx="15">
                  <c:v>2253</c:v>
                </c:pt>
                <c:pt idx="16">
                  <c:v>2230</c:v>
                </c:pt>
                <c:pt idx="17">
                  <c:v>2204</c:v>
                </c:pt>
                <c:pt idx="18">
                  <c:v>2013</c:v>
                </c:pt>
                <c:pt idx="19">
                  <c:v>1129</c:v>
                </c:pt>
                <c:pt idx="20">
                  <c:v>683</c:v>
                </c:pt>
                <c:pt idx="21">
                  <c:v>369</c:v>
                </c:pt>
                <c:pt idx="22">
                  <c:v>2119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84-4E85-8F32-2CD5F17C312B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41-54歲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    國</c:v>
                </c:pt>
              </c:strCache>
            </c:strRef>
          </c:cat>
          <c:val>
            <c:numRef>
              <c:f>工作表1!$E$2:$E$24</c:f>
              <c:numCache>
                <c:formatCode>General</c:formatCode>
                <c:ptCount val="23"/>
                <c:pt idx="0">
                  <c:v>842</c:v>
                </c:pt>
                <c:pt idx="1">
                  <c:v>875</c:v>
                </c:pt>
                <c:pt idx="2">
                  <c:v>1573</c:v>
                </c:pt>
                <c:pt idx="3">
                  <c:v>1377</c:v>
                </c:pt>
                <c:pt idx="4">
                  <c:v>1529</c:v>
                </c:pt>
                <c:pt idx="5">
                  <c:v>1607</c:v>
                </c:pt>
                <c:pt idx="6">
                  <c:v>924</c:v>
                </c:pt>
                <c:pt idx="7">
                  <c:v>1633</c:v>
                </c:pt>
                <c:pt idx="8">
                  <c:v>1205</c:v>
                </c:pt>
                <c:pt idx="9">
                  <c:v>1448</c:v>
                </c:pt>
                <c:pt idx="10">
                  <c:v>1090</c:v>
                </c:pt>
                <c:pt idx="11">
                  <c:v>1320</c:v>
                </c:pt>
                <c:pt idx="12">
                  <c:v>1407</c:v>
                </c:pt>
                <c:pt idx="13">
                  <c:v>1210</c:v>
                </c:pt>
                <c:pt idx="14">
                  <c:v>1227</c:v>
                </c:pt>
                <c:pt idx="15">
                  <c:v>1623</c:v>
                </c:pt>
                <c:pt idx="16">
                  <c:v>1602</c:v>
                </c:pt>
                <c:pt idx="17">
                  <c:v>1451</c:v>
                </c:pt>
                <c:pt idx="18">
                  <c:v>1418</c:v>
                </c:pt>
                <c:pt idx="19">
                  <c:v>872</c:v>
                </c:pt>
                <c:pt idx="20">
                  <c:v>494</c:v>
                </c:pt>
                <c:pt idx="21">
                  <c:v>294</c:v>
                </c:pt>
                <c:pt idx="22">
                  <c:v>1293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16-44A4-8C91-B8900B92E16A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55-64歲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    國</c:v>
                </c:pt>
              </c:strCache>
            </c:strRef>
          </c:cat>
          <c:val>
            <c:numRef>
              <c:f>工作表1!$F$2:$F$24</c:f>
              <c:numCache>
                <c:formatCode>General</c:formatCode>
                <c:ptCount val="23"/>
                <c:pt idx="0">
                  <c:v>800</c:v>
                </c:pt>
                <c:pt idx="1">
                  <c:v>881</c:v>
                </c:pt>
                <c:pt idx="2">
                  <c:v>1703</c:v>
                </c:pt>
                <c:pt idx="3">
                  <c:v>1512</c:v>
                </c:pt>
                <c:pt idx="4">
                  <c:v>1687</c:v>
                </c:pt>
                <c:pt idx="5">
                  <c:v>1798</c:v>
                </c:pt>
                <c:pt idx="6">
                  <c:v>1049</c:v>
                </c:pt>
                <c:pt idx="7">
                  <c:v>1878</c:v>
                </c:pt>
                <c:pt idx="8">
                  <c:v>1072</c:v>
                </c:pt>
                <c:pt idx="9">
                  <c:v>1652</c:v>
                </c:pt>
                <c:pt idx="10">
                  <c:v>1211</c:v>
                </c:pt>
                <c:pt idx="11">
                  <c:v>1451</c:v>
                </c:pt>
                <c:pt idx="12">
                  <c:v>1755</c:v>
                </c:pt>
                <c:pt idx="13">
                  <c:v>1442</c:v>
                </c:pt>
                <c:pt idx="14">
                  <c:v>1380</c:v>
                </c:pt>
                <c:pt idx="15">
                  <c:v>1868</c:v>
                </c:pt>
                <c:pt idx="16">
                  <c:v>1787</c:v>
                </c:pt>
                <c:pt idx="17">
                  <c:v>1593</c:v>
                </c:pt>
                <c:pt idx="18">
                  <c:v>1610</c:v>
                </c:pt>
                <c:pt idx="19">
                  <c:v>1003</c:v>
                </c:pt>
                <c:pt idx="20">
                  <c:v>467</c:v>
                </c:pt>
                <c:pt idx="21">
                  <c:v>244</c:v>
                </c:pt>
                <c:pt idx="22">
                  <c:v>1400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16-44A4-8C91-B8900B92E16A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65歲以上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工作表1!$A$2:$A$24</c:f>
              <c:strCache>
                <c:ptCount val="23"/>
                <c:pt idx="0">
                  <c:v>台北市</c:v>
                </c:pt>
                <c:pt idx="1">
                  <c:v>新北市</c:v>
                </c:pt>
                <c:pt idx="2">
                  <c:v>桃園市</c:v>
                </c:pt>
                <c:pt idx="3">
                  <c:v>台中市</c:v>
                </c:pt>
                <c:pt idx="4">
                  <c:v>台南市</c:v>
                </c:pt>
                <c:pt idx="5">
                  <c:v>高雄市</c:v>
                </c:pt>
                <c:pt idx="6">
                  <c:v>基隆市</c:v>
                </c:pt>
                <c:pt idx="7">
                  <c:v>新竹市</c:v>
                </c:pt>
                <c:pt idx="8">
                  <c:v>嘉義市</c:v>
                </c:pt>
                <c:pt idx="9">
                  <c:v>新竹縣</c:v>
                </c:pt>
                <c:pt idx="10">
                  <c:v>苗栗縣</c:v>
                </c:pt>
                <c:pt idx="11">
                  <c:v>南投縣</c:v>
                </c:pt>
                <c:pt idx="12">
                  <c:v>彰化縣</c:v>
                </c:pt>
                <c:pt idx="13">
                  <c:v>雲林縣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台東縣</c:v>
                </c:pt>
                <c:pt idx="19">
                  <c:v>澎湖縣</c:v>
                </c:pt>
                <c:pt idx="20">
                  <c:v>金門縣</c:v>
                </c:pt>
                <c:pt idx="21">
                  <c:v>連江縣</c:v>
                </c:pt>
                <c:pt idx="22">
                  <c:v>全    國</c:v>
                </c:pt>
              </c:strCache>
            </c:strRef>
          </c:cat>
          <c:val>
            <c:numRef>
              <c:f>工作表1!$G$2:$G$24</c:f>
              <c:numCache>
                <c:formatCode>General</c:formatCode>
                <c:ptCount val="23"/>
                <c:pt idx="0">
                  <c:v>568</c:v>
                </c:pt>
                <c:pt idx="1">
                  <c:v>764</c:v>
                </c:pt>
                <c:pt idx="2">
                  <c:v>1599</c:v>
                </c:pt>
                <c:pt idx="3">
                  <c:v>1519</c:v>
                </c:pt>
                <c:pt idx="4">
                  <c:v>1827</c:v>
                </c:pt>
                <c:pt idx="5">
                  <c:v>1876</c:v>
                </c:pt>
                <c:pt idx="6">
                  <c:v>1064</c:v>
                </c:pt>
                <c:pt idx="7">
                  <c:v>2104</c:v>
                </c:pt>
                <c:pt idx="8">
                  <c:v>592</c:v>
                </c:pt>
                <c:pt idx="9">
                  <c:v>1672</c:v>
                </c:pt>
                <c:pt idx="10">
                  <c:v>1334</c:v>
                </c:pt>
                <c:pt idx="11">
                  <c:v>1802</c:v>
                </c:pt>
                <c:pt idx="12">
                  <c:v>2045</c:v>
                </c:pt>
                <c:pt idx="13">
                  <c:v>1879</c:v>
                </c:pt>
                <c:pt idx="14">
                  <c:v>1696</c:v>
                </c:pt>
                <c:pt idx="15">
                  <c:v>2389</c:v>
                </c:pt>
                <c:pt idx="16">
                  <c:v>2171</c:v>
                </c:pt>
                <c:pt idx="17">
                  <c:v>1954</c:v>
                </c:pt>
                <c:pt idx="18">
                  <c:v>2034</c:v>
                </c:pt>
                <c:pt idx="19">
                  <c:v>1113</c:v>
                </c:pt>
                <c:pt idx="20">
                  <c:v>625</c:v>
                </c:pt>
                <c:pt idx="21">
                  <c:v>190</c:v>
                </c:pt>
                <c:pt idx="22">
                  <c:v>1452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16-44A4-8C91-B8900B92E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41536"/>
        <c:axId val="95086272"/>
      </c:barChart>
      <c:catAx>
        <c:axId val="15424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b="1" dirty="0" smtClean="0"/>
                  <a:t>縣市別</a:t>
                </a:r>
                <a:endParaRPr lang="zh-TW" altLang="en-US" sz="1600" b="1" dirty="0"/>
              </a:p>
            </c:rich>
          </c:tx>
          <c:layout>
            <c:manualLayout>
              <c:xMode val="edge"/>
              <c:yMode val="edge"/>
              <c:x val="0.18299960808273097"/>
              <c:y val="0.92362705967993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5086272"/>
        <c:crosses val="autoZero"/>
        <c:auto val="1"/>
        <c:lblAlgn val="ctr"/>
        <c:lblOffset val="100"/>
        <c:noMultiLvlLbl val="0"/>
      </c:catAx>
      <c:valAx>
        <c:axId val="950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b="1" dirty="0" smtClean="0"/>
                  <a:t>死傷人數</a:t>
                </a:r>
                <a:r>
                  <a:rPr lang="en-US" altLang="zh-TW" sz="1400" b="1" dirty="0" smtClean="0"/>
                  <a:t>/</a:t>
                </a:r>
                <a:r>
                  <a:rPr lang="zh-TW" altLang="en-US" sz="1400" b="1" dirty="0" smtClean="0"/>
                  <a:t>每十萬人口</a:t>
                </a:r>
                <a:endParaRPr lang="zh-TW" altLang="en-US" sz="1400" b="1" dirty="0"/>
              </a:p>
            </c:rich>
          </c:tx>
          <c:layout>
            <c:manualLayout>
              <c:xMode val="edge"/>
              <c:yMode val="edge"/>
              <c:x val="1.0950732176711548E-2"/>
              <c:y val="0.286020756147867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24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13493625717386"/>
          <c:y val="0.93971544621078584"/>
          <c:w val="0.60164673527759205"/>
          <c:h val="4.6437745418263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575D737-95C7-40BA-8521-EE1A82BB61DB}" type="datetimeFigureOut">
              <a:rPr lang="zh-TW" altLang="en-US"/>
              <a:pPr>
                <a:defRPr/>
              </a:pPr>
              <a:t>2022/5/12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D0DDFC-C641-4411-AD9B-958DA9924B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471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1EB390E-60C1-4446-954D-ECA55189A037}" type="datetimeFigureOut">
              <a:rPr lang="zh-TW" altLang="en-US"/>
              <a:pPr>
                <a:defRPr/>
              </a:pPr>
              <a:t>2022/5/12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5" y="4715946"/>
            <a:ext cx="5437506" cy="446698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D2ADA94-5553-45B7-90DB-1868A4710E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96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732DE7-8742-49E6-A4F1-385436260AF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32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13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36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3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ADA94-5553-45B7-90DB-1868A4710EF5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78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484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545D-ED4C-49A9-850F-91EB88F383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80BD-35C6-4D5D-B6BA-666CD3B282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01FD-F1D6-4098-917F-C3CD69D9D7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4824536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509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華康中黑體" pitchFamily="49" charset="-120"/>
                <a:ea typeface="華康中黑體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CB8F-62F2-485D-9840-339395F33A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1DC2-EBFF-4D2B-8D40-2435785F17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57C5-2652-4890-91A1-EF8C6E015A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58A0-154C-4D96-BCFB-B18E857788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6A16-16F4-4AAA-8F82-BEFF73BFA2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25E9-A79D-44AD-AC13-BD3A291691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C95C-5B4C-4768-984A-184A888744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流程圖: 文件 12"/>
          <p:cNvSpPr/>
          <p:nvPr/>
        </p:nvSpPr>
        <p:spPr>
          <a:xfrm rot="10800000">
            <a:off x="0" y="6165850"/>
            <a:ext cx="9144000" cy="701675"/>
          </a:xfrm>
          <a:prstGeom prst="flowChartDocumen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2684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chemeClr val="bg1"/>
                </a:solidFill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fld id="{5F4D3BC0-6AB9-47E9-9E22-ED9E520087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29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383338"/>
            <a:ext cx="14398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2413" cy="11255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222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華康中黑體"/>
          <a:ea typeface="華康中黑體"/>
          <a:cs typeface="Arial" charset="0"/>
        </a:defRPr>
      </a:lvl9pPr>
    </p:titleStyle>
    <p:bodyStyle>
      <a:lvl1pPr marL="444500" indent="-4445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Char char="}"/>
        <a:defRPr sz="24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華康中黑體" pitchFamily="49" charset="-120"/>
          <a:ea typeface="華康中黑體" pitchFamily="49" charset="-12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905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2" name="Picture 11" descr="C:\Users\crabwei\Desktop\NCTU_LOGO\NCTU-LOGO_10.gif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11188" y="6021388"/>
            <a:ext cx="242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1116013" y="3429000"/>
            <a:ext cx="7056437" cy="1728788"/>
          </a:xfrm>
        </p:spPr>
        <p:txBody>
          <a:bodyPr/>
          <a:lstStyle/>
          <a:p>
            <a:endParaRPr lang="en-US" altLang="zh-TW" sz="2000" b="1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簡報人：邱裕鈞  博士</a:t>
            </a:r>
            <a:b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0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國立交通大學運輸研究中心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12700" y="2536825"/>
            <a:ext cx="9150350" cy="2673350"/>
          </a:xfrm>
          <a:custGeom>
            <a:avLst/>
            <a:gdLst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6451600 w 9150350"/>
              <a:gd name="connsiteY2" fmla="*/ 2241550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282950 w 9150350"/>
              <a:gd name="connsiteY5" fmla="*/ 0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282950 w 9150350"/>
              <a:gd name="connsiteY5" fmla="*/ 0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6451600 w 9150350"/>
              <a:gd name="connsiteY2" fmla="*/ 2241550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4475"/>
              <a:gd name="connsiteX1" fmla="*/ 5803900 w 9150350"/>
              <a:gd name="connsiteY1" fmla="*/ 2673350 h 2674475"/>
              <a:gd name="connsiteX2" fmla="*/ 7026275 w 9150350"/>
              <a:gd name="connsiteY2" fmla="*/ 2239963 h 2674475"/>
              <a:gd name="connsiteX3" fmla="*/ 9150350 w 9150350"/>
              <a:gd name="connsiteY3" fmla="*/ 2241550 h 2674475"/>
              <a:gd name="connsiteX4" fmla="*/ 9150350 w 9150350"/>
              <a:gd name="connsiteY4" fmla="*/ 0 h 2674475"/>
              <a:gd name="connsiteX5" fmla="*/ 3714750 w 9150350"/>
              <a:gd name="connsiteY5" fmla="*/ 7938 h 2674475"/>
              <a:gd name="connsiteX6" fmla="*/ 2622550 w 9150350"/>
              <a:gd name="connsiteY6" fmla="*/ 508000 h 2674475"/>
              <a:gd name="connsiteX7" fmla="*/ 0 w 9150350"/>
              <a:gd name="connsiteY7" fmla="*/ 514350 h 2674475"/>
              <a:gd name="connsiteX8" fmla="*/ 0 w 9150350"/>
              <a:gd name="connsiteY8" fmla="*/ 2667000 h 2674475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  <a:gd name="connsiteX0" fmla="*/ 0 w 9150350"/>
              <a:gd name="connsiteY0" fmla="*/ 2667000 h 2673350"/>
              <a:gd name="connsiteX1" fmla="*/ 5803900 w 9150350"/>
              <a:gd name="connsiteY1" fmla="*/ 2673350 h 2673350"/>
              <a:gd name="connsiteX2" fmla="*/ 7026275 w 9150350"/>
              <a:gd name="connsiteY2" fmla="*/ 2239963 h 2673350"/>
              <a:gd name="connsiteX3" fmla="*/ 9150350 w 9150350"/>
              <a:gd name="connsiteY3" fmla="*/ 2241550 h 2673350"/>
              <a:gd name="connsiteX4" fmla="*/ 9150350 w 9150350"/>
              <a:gd name="connsiteY4" fmla="*/ 0 h 2673350"/>
              <a:gd name="connsiteX5" fmla="*/ 3714750 w 9150350"/>
              <a:gd name="connsiteY5" fmla="*/ 7938 h 2673350"/>
              <a:gd name="connsiteX6" fmla="*/ 2622550 w 9150350"/>
              <a:gd name="connsiteY6" fmla="*/ 508000 h 2673350"/>
              <a:gd name="connsiteX7" fmla="*/ 0 w 9150350"/>
              <a:gd name="connsiteY7" fmla="*/ 514350 h 2673350"/>
              <a:gd name="connsiteX8" fmla="*/ 0 w 9150350"/>
              <a:gd name="connsiteY8" fmla="*/ 2667000 h 267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350" h="2673350">
                <a:moveTo>
                  <a:pt x="0" y="2667000"/>
                </a:moveTo>
                <a:lnTo>
                  <a:pt x="5803900" y="2673350"/>
                </a:lnTo>
                <a:cubicBezTo>
                  <a:pt x="6442116" y="2649900"/>
                  <a:pt x="6394883" y="2236915"/>
                  <a:pt x="7026275" y="2239963"/>
                </a:cubicBezTo>
                <a:lnTo>
                  <a:pt x="9150350" y="2241550"/>
                </a:lnTo>
                <a:lnTo>
                  <a:pt x="9150350" y="0"/>
                </a:lnTo>
                <a:lnTo>
                  <a:pt x="3714750" y="7938"/>
                </a:lnTo>
                <a:cubicBezTo>
                  <a:pt x="3201607" y="15527"/>
                  <a:pt x="3160009" y="499061"/>
                  <a:pt x="2622550" y="508000"/>
                </a:cubicBezTo>
                <a:cubicBezTo>
                  <a:pt x="2085091" y="516939"/>
                  <a:pt x="874183" y="512233"/>
                  <a:pt x="0" y="514350"/>
                </a:cubicBezTo>
                <a:cubicBezTo>
                  <a:pt x="2117" y="1231900"/>
                  <a:pt x="4233" y="1949450"/>
                  <a:pt x="0" y="26670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-19050" y="2474913"/>
            <a:ext cx="9163050" cy="552450"/>
          </a:xfrm>
          <a:custGeom>
            <a:avLst/>
            <a:gdLst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48640 h 548640"/>
              <a:gd name="connsiteX1" fmla="*/ 2642616 w 9162288"/>
              <a:gd name="connsiteY1" fmla="*/ 548640 h 548640"/>
              <a:gd name="connsiteX2" fmla="*/ 3721608 w 9162288"/>
              <a:gd name="connsiteY2" fmla="*/ 0 h 548640"/>
              <a:gd name="connsiteX3" fmla="*/ 9162288 w 9162288"/>
              <a:gd name="connsiteY3" fmla="*/ 0 h 548640"/>
              <a:gd name="connsiteX0" fmla="*/ 0 w 9162288"/>
              <a:gd name="connsiteY0" fmla="*/ 552006 h 552006"/>
              <a:gd name="connsiteX1" fmla="*/ 2642616 w 9162288"/>
              <a:gd name="connsiteY1" fmla="*/ 552006 h 552006"/>
              <a:gd name="connsiteX2" fmla="*/ 3721608 w 9162288"/>
              <a:gd name="connsiteY2" fmla="*/ 3366 h 552006"/>
              <a:gd name="connsiteX3" fmla="*/ 9162288 w 9162288"/>
              <a:gd name="connsiteY3" fmla="*/ 3366 h 55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552006">
                <a:moveTo>
                  <a:pt x="0" y="552006"/>
                </a:moveTo>
                <a:lnTo>
                  <a:pt x="2642616" y="552006"/>
                </a:lnTo>
                <a:cubicBezTo>
                  <a:pt x="3004544" y="542854"/>
                  <a:pt x="3230880" y="0"/>
                  <a:pt x="3721608" y="3366"/>
                </a:cubicBezTo>
                <a:lnTo>
                  <a:pt x="9162288" y="3366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-19050" y="4965700"/>
            <a:ext cx="9163050" cy="447675"/>
          </a:xfrm>
          <a:custGeom>
            <a:avLst/>
            <a:gdLst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  <a:gd name="connsiteX0" fmla="*/ 0 w 9162288"/>
              <a:gd name="connsiteY0" fmla="*/ 448056 h 448056"/>
              <a:gd name="connsiteX1" fmla="*/ 5806440 w 9162288"/>
              <a:gd name="connsiteY1" fmla="*/ 448056 h 448056"/>
              <a:gd name="connsiteX2" fmla="*/ 7031736 w 9162288"/>
              <a:gd name="connsiteY2" fmla="*/ 0 h 448056"/>
              <a:gd name="connsiteX3" fmla="*/ 9162288 w 9162288"/>
              <a:gd name="connsiteY3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288" h="448056">
                <a:moveTo>
                  <a:pt x="0" y="448056"/>
                </a:moveTo>
                <a:lnTo>
                  <a:pt x="5806440" y="448056"/>
                </a:lnTo>
                <a:cubicBezTo>
                  <a:pt x="6478928" y="438721"/>
                  <a:pt x="6509032" y="30504"/>
                  <a:pt x="7031736" y="0"/>
                </a:cubicBezTo>
                <a:lnTo>
                  <a:pt x="9162288" y="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367" name="標題 1"/>
          <p:cNvSpPr>
            <a:spLocks noGrp="1"/>
          </p:cNvSpPr>
          <p:nvPr>
            <p:ph type="ctrTitle"/>
          </p:nvPr>
        </p:nvSpPr>
        <p:spPr>
          <a:xfrm>
            <a:off x="144463" y="332656"/>
            <a:ext cx="8863011" cy="189400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優良交通安全文化培育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之學校教育具體作為</a:t>
            </a:r>
            <a:endParaRPr lang="en-US" altLang="zh-TW" sz="5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60511" y="3309390"/>
            <a:ext cx="505951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主講人：張新立  教授</a:t>
            </a:r>
            <a:endParaRPr kumimoji="0" lang="en-US" altLang="zh-TW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國立交通大學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運輸與物流管理學系</a:t>
            </a:r>
            <a:endParaRPr kumimoji="0" lang="en-US" altLang="zh-TW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4463" y="4641348"/>
            <a:ext cx="547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中華民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kumimoji="0" lang="en-US" altLang="zh-TW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03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月 </a:t>
            </a:r>
            <a:r>
              <a:rPr kumimoji="0" lang="en-US" altLang="zh-TW" sz="24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 </a:t>
            </a:r>
            <a:r>
              <a:rPr kumimoji="0" lang="zh-TW" alt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kumimoji="0" lang="zh-TW" alt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71" name="Picture 6" descr="http://mag.chinatimes.com/album/37/733/d1-1.jpg"/>
          <p:cNvPicPr>
            <a:picLocks noChangeAspect="1" noChangeArrowheads="1"/>
          </p:cNvPicPr>
          <p:nvPr/>
        </p:nvPicPr>
        <p:blipFill>
          <a:blip r:embed="rId4" cstate="print"/>
          <a:srcRect l="4144" r="3287"/>
          <a:stretch>
            <a:fillRect/>
          </a:stretch>
        </p:blipFill>
        <p:spPr bwMode="auto">
          <a:xfrm>
            <a:off x="5508104" y="2936875"/>
            <a:ext cx="1152127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2" name="Picture 8" descr="http://public.blu.livefilestore.com/y1pSqD7gHeDKslHlEbZYQELCto8m9V-WqPlrpFJJNOK9Qq-xoW8V9cdoIiDhd1mm9P57SkCA2OZCt253Yq0zFQCuQ/DSC00589.JPG?psid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36875"/>
            <a:ext cx="1152128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73" name="Picture 10" descr="http://www.flytiger.com.tw/photoall/all/images/%E4%B8%AD%E6%B8%AF%E7%B3%BB%E7%B5%B1%E4%BA%A4%E6%B5%81%E9%81%93_jpeg.jpg"/>
          <p:cNvPicPr>
            <a:picLocks noChangeAspect="1" noChangeArrowheads="1"/>
          </p:cNvPicPr>
          <p:nvPr/>
        </p:nvPicPr>
        <p:blipFill>
          <a:blip r:embed="rId6" cstate="print"/>
          <a:srcRect l="21835" r="22394"/>
          <a:stretch>
            <a:fillRect/>
          </a:stretch>
        </p:blipFill>
        <p:spPr bwMode="auto">
          <a:xfrm>
            <a:off x="7884368" y="2936875"/>
            <a:ext cx="1123106" cy="16192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68552"/>
          </a:xfrm>
        </p:spPr>
        <p:txBody>
          <a:bodyPr/>
          <a:lstStyle/>
          <a:p>
            <a:pPr marL="271463" indent="-271463" algn="just"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1986</a:t>
            </a:r>
            <a:r>
              <a:rPr lang="zh-TW" altLang="zh-TW" sz="2400" dirty="0"/>
              <a:t>年車諾比核電廠發生重大災變後，安全文化首先被國際核能安全</a:t>
            </a:r>
            <a:r>
              <a:rPr lang="zh-TW" altLang="zh-TW" sz="2400" dirty="0" smtClean="0"/>
              <a:t>顧問團</a:t>
            </a:r>
            <a:r>
              <a:rPr lang="en-US" altLang="zh-TW" sz="2400" dirty="0"/>
              <a:t>(</a:t>
            </a:r>
            <a:r>
              <a:rPr lang="en-US" altLang="zh-TW" sz="2400" dirty="0" smtClean="0"/>
              <a:t>INSAG)</a:t>
            </a:r>
            <a:r>
              <a:rPr lang="zh-TW" altLang="zh-TW" sz="2400" dirty="0" smtClean="0"/>
              <a:t>在</a:t>
            </a:r>
            <a:r>
              <a:rPr lang="zh-TW" altLang="zh-TW" sz="2400" dirty="0"/>
              <a:t>其調查報告中</a:t>
            </a:r>
            <a:r>
              <a:rPr lang="zh-TW" altLang="zh-TW" sz="2400" dirty="0" smtClean="0"/>
              <a:t>提出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896938" indent="0" algn="just">
              <a:spcBef>
                <a:spcPts val="300"/>
              </a:spcBef>
              <a:buNone/>
            </a:pPr>
            <a:r>
              <a:rPr lang="zh-TW" altLang="zh-TW" sz="2200" dirty="0" smtClean="0">
                <a:solidFill>
                  <a:srgbClr val="1E03BD"/>
                </a:solidFill>
              </a:rPr>
              <a:t>除了</a:t>
            </a:r>
            <a:r>
              <a:rPr lang="zh-TW" altLang="zh-TW" sz="2200" dirty="0">
                <a:solidFill>
                  <a:srgbClr val="1E03BD"/>
                </a:solidFill>
              </a:rPr>
              <a:t>造成災害的直接原因外，車諾比核電廠所有</a:t>
            </a:r>
            <a:r>
              <a:rPr lang="zh-TW" altLang="zh-TW" sz="2200" dirty="0" smtClean="0">
                <a:solidFill>
                  <a:srgbClr val="1E03BD"/>
                </a:solidFill>
              </a:rPr>
              <a:t>員工</a:t>
            </a:r>
            <a:r>
              <a:rPr lang="zh-TW" altLang="en-US" sz="2200" dirty="0" smtClean="0">
                <a:solidFill>
                  <a:srgbClr val="1E03BD"/>
                </a:solidFill>
              </a:rPr>
              <a:t>及</a:t>
            </a:r>
            <a:endParaRPr lang="en-US" altLang="zh-TW" sz="2200" dirty="0" smtClean="0">
              <a:solidFill>
                <a:srgbClr val="1E03BD"/>
              </a:solidFill>
            </a:endParaRPr>
          </a:p>
          <a:p>
            <a:pPr marL="896938" indent="0" algn="just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1E03BD"/>
                </a:solidFill>
              </a:rPr>
              <a:t>全國</a:t>
            </a:r>
            <a:r>
              <a:rPr lang="zh-TW" altLang="zh-TW" sz="2200" dirty="0">
                <a:solidFill>
                  <a:srgbClr val="1E03BD"/>
                </a:solidFill>
              </a:rPr>
              <a:t>缺乏</a:t>
            </a:r>
            <a:r>
              <a:rPr lang="zh-TW" altLang="zh-TW" sz="2200" dirty="0">
                <a:solidFill>
                  <a:srgbClr val="C00000"/>
                </a:solidFill>
              </a:rPr>
              <a:t>安全文化</a:t>
            </a:r>
            <a:r>
              <a:rPr lang="zh-TW" altLang="zh-TW" sz="2200" dirty="0">
                <a:solidFill>
                  <a:srgbClr val="1E03BD"/>
                </a:solidFill>
              </a:rPr>
              <a:t>也是造成此項人類重大災難的</a:t>
            </a:r>
            <a:r>
              <a:rPr lang="zh-TW" altLang="zh-TW" sz="2200" dirty="0" smtClean="0">
                <a:solidFill>
                  <a:srgbClr val="1E03BD"/>
                </a:solidFill>
              </a:rPr>
              <a:t>原因。</a:t>
            </a:r>
            <a:endParaRPr lang="en-US" altLang="zh-TW" sz="2200" dirty="0" smtClean="0">
              <a:solidFill>
                <a:srgbClr val="1E03BD"/>
              </a:solidFill>
            </a:endParaRPr>
          </a:p>
          <a:p>
            <a:pPr marL="271463" indent="-271463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INSAG(1991)</a:t>
            </a:r>
            <a:r>
              <a:rPr lang="zh-TW" altLang="en-US" sz="2400" dirty="0" smtClean="0"/>
              <a:t>並</a:t>
            </a:r>
            <a:r>
              <a:rPr lang="zh-TW" altLang="zh-TW" sz="2400" dirty="0" smtClean="0"/>
              <a:t>提出一句</a:t>
            </a:r>
            <a:r>
              <a:rPr lang="zh-TW" altLang="zh-TW" sz="2400" dirty="0"/>
              <a:t>足以定義組織安全文化的文字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pPr marL="541338" indent="355600" algn="just">
              <a:spcBef>
                <a:spcPts val="300"/>
              </a:spcBef>
              <a:buNone/>
            </a:pPr>
            <a:r>
              <a:rPr lang="zh-TW" altLang="zh-TW" sz="2200" dirty="0" smtClean="0">
                <a:solidFill>
                  <a:srgbClr val="1E03BD"/>
                </a:solidFill>
              </a:rPr>
              <a:t>「</a:t>
            </a:r>
            <a:r>
              <a:rPr lang="zh-TW" altLang="zh-TW" sz="2200" dirty="0">
                <a:solidFill>
                  <a:srgbClr val="1E03BD"/>
                </a:solidFill>
              </a:rPr>
              <a:t>安全文化是</a:t>
            </a:r>
            <a:r>
              <a:rPr lang="zh-TW" altLang="zh-TW" sz="2200" dirty="0">
                <a:solidFill>
                  <a:srgbClr val="C00000"/>
                </a:solidFill>
              </a:rPr>
              <a:t>『一個組織及其成員之態度與特性的集合</a:t>
            </a:r>
            <a:r>
              <a:rPr lang="zh-TW" altLang="zh-TW" sz="2200" dirty="0" smtClean="0">
                <a:solidFill>
                  <a:srgbClr val="C00000"/>
                </a:solidFill>
              </a:rPr>
              <a:t>』</a:t>
            </a:r>
            <a:endParaRPr lang="en-US" altLang="zh-TW" sz="2200" dirty="0" smtClean="0">
              <a:solidFill>
                <a:srgbClr val="C00000"/>
              </a:solidFill>
            </a:endParaRPr>
          </a:p>
          <a:p>
            <a:pPr marL="541338" indent="355600" algn="just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1E03BD"/>
                </a:solidFill>
              </a:rPr>
              <a:t>所</a:t>
            </a:r>
            <a:r>
              <a:rPr lang="zh-TW" altLang="zh-TW" sz="2200" dirty="0">
                <a:solidFill>
                  <a:srgbClr val="1E03BD"/>
                </a:solidFill>
              </a:rPr>
              <a:t>建立之不可凌駕的優先事務，核電廠之安全問題絕對</a:t>
            </a:r>
            <a:r>
              <a:rPr lang="zh-TW" altLang="zh-TW" sz="2200" dirty="0" smtClean="0">
                <a:solidFill>
                  <a:srgbClr val="1E03BD"/>
                </a:solidFill>
              </a:rPr>
              <a:t>是</a:t>
            </a:r>
            <a:endParaRPr lang="en-US" altLang="zh-TW" sz="2200" dirty="0" smtClean="0">
              <a:solidFill>
                <a:srgbClr val="1E03BD"/>
              </a:solidFill>
            </a:endParaRPr>
          </a:p>
          <a:p>
            <a:pPr marL="541338" indent="355600" algn="just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1E03BD"/>
                </a:solidFill>
              </a:rPr>
              <a:t>一</a:t>
            </a:r>
            <a:r>
              <a:rPr lang="zh-TW" altLang="zh-TW" sz="2200" dirty="0">
                <a:solidFill>
                  <a:srgbClr val="1E03BD"/>
                </a:solidFill>
              </a:rPr>
              <a:t>件值得大家關心的議題</a:t>
            </a:r>
            <a:r>
              <a:rPr lang="zh-TW" altLang="zh-TW" sz="2200" dirty="0" smtClean="0">
                <a:solidFill>
                  <a:srgbClr val="1E03BD"/>
                </a:solidFill>
              </a:rPr>
              <a:t>」</a:t>
            </a:r>
            <a:endParaRPr lang="en-US" altLang="zh-TW" sz="2200" dirty="0" smtClean="0">
              <a:solidFill>
                <a:srgbClr val="1E03BD"/>
              </a:solidFill>
            </a:endParaRPr>
          </a:p>
          <a:p>
            <a:pPr marL="271463" indent="-271463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 smtClean="0"/>
              <a:t>Edwards(2013)</a:t>
            </a:r>
            <a:r>
              <a:rPr lang="zh-TW" altLang="zh-TW" sz="2400" dirty="0" smtClean="0"/>
              <a:t>提出</a:t>
            </a:r>
            <a:r>
              <a:rPr lang="zh-TW" altLang="zh-TW" sz="2400" dirty="0" smtClean="0">
                <a:solidFill>
                  <a:schemeClr val="tx1"/>
                </a:solidFill>
              </a:rPr>
              <a:t>安全</a:t>
            </a:r>
            <a:r>
              <a:rPr lang="zh-TW" altLang="zh-TW" sz="2400" dirty="0">
                <a:solidFill>
                  <a:schemeClr val="tx1"/>
                </a:solidFill>
              </a:rPr>
              <a:t>文化的</a:t>
            </a:r>
            <a:r>
              <a:rPr lang="zh-TW" altLang="zh-TW" sz="2400" dirty="0" smtClean="0">
                <a:solidFill>
                  <a:schemeClr val="tx1"/>
                </a:solidFill>
              </a:rPr>
              <a:t>綜合概念</a:t>
            </a:r>
            <a:r>
              <a:rPr lang="zh-TW" altLang="en-US" sz="2400" dirty="0" smtClean="0">
                <a:solidFill>
                  <a:schemeClr val="tx1"/>
                </a:solidFill>
              </a:rPr>
              <a:t>以</a:t>
            </a:r>
            <a:r>
              <a:rPr lang="zh-TW" altLang="zh-TW" sz="2400" dirty="0" smtClean="0">
                <a:solidFill>
                  <a:schemeClr val="tx1"/>
                </a:solidFill>
              </a:rPr>
              <a:t>定義</a:t>
            </a:r>
            <a:r>
              <a:rPr lang="zh-TW" altLang="zh-TW" sz="2400" dirty="0" smtClean="0">
                <a:solidFill>
                  <a:srgbClr val="1E03BD"/>
                </a:solidFill>
              </a:rPr>
              <a:t>組織</a:t>
            </a:r>
            <a:r>
              <a:rPr lang="zh-TW" altLang="zh-TW" sz="2400" dirty="0">
                <a:solidFill>
                  <a:srgbClr val="1E03BD"/>
                </a:solidFill>
              </a:rPr>
              <a:t>安全文化</a:t>
            </a:r>
            <a:r>
              <a:rPr lang="zh-TW" altLang="zh-TW" sz="2400" dirty="0" smtClean="0"/>
              <a:t>：</a:t>
            </a:r>
            <a:endParaRPr lang="en-US" altLang="zh-TW" sz="2400" dirty="0" smtClean="0"/>
          </a:p>
          <a:p>
            <a:pPr marL="896938" indent="0" algn="just">
              <a:spcBef>
                <a:spcPts val="600"/>
              </a:spcBef>
              <a:buNone/>
            </a:pPr>
            <a:r>
              <a:rPr lang="zh-TW" altLang="zh-TW" sz="2200" dirty="0" smtClean="0">
                <a:solidFill>
                  <a:srgbClr val="1E03BD"/>
                </a:solidFill>
              </a:rPr>
              <a:t>「</a:t>
            </a:r>
            <a:r>
              <a:rPr lang="zh-TW" altLang="zh-TW" sz="2200" dirty="0">
                <a:solidFill>
                  <a:srgbClr val="1E03BD"/>
                </a:solidFill>
              </a:rPr>
              <a:t>被一個組織的成員所共享的基本假設、信念、價值</a:t>
            </a:r>
            <a:r>
              <a:rPr lang="zh-TW" altLang="zh-TW" sz="2200" dirty="0" smtClean="0">
                <a:solidFill>
                  <a:srgbClr val="1E03BD"/>
                </a:solidFill>
              </a:rPr>
              <a:t>與</a:t>
            </a:r>
            <a:endParaRPr lang="en-US" altLang="zh-TW" sz="2200" dirty="0" smtClean="0">
              <a:solidFill>
                <a:srgbClr val="1E03BD"/>
              </a:solidFill>
            </a:endParaRPr>
          </a:p>
          <a:p>
            <a:pPr marL="896938" indent="0" algn="just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1E03BD"/>
                </a:solidFill>
              </a:rPr>
              <a:t>態度</a:t>
            </a:r>
            <a:r>
              <a:rPr lang="zh-TW" altLang="zh-TW" sz="2200" dirty="0">
                <a:solidFill>
                  <a:srgbClr val="1E03BD"/>
                </a:solidFill>
              </a:rPr>
              <a:t>的集合</a:t>
            </a:r>
            <a:r>
              <a:rPr lang="zh-TW" altLang="zh-TW" sz="2200" dirty="0">
                <a:solidFill>
                  <a:srgbClr val="C00000"/>
                </a:solidFill>
              </a:rPr>
              <a:t>，它與組織之結構、系統及更廣的背景</a:t>
            </a:r>
            <a:r>
              <a:rPr lang="zh-TW" altLang="zh-TW" sz="2200" dirty="0" smtClean="0">
                <a:solidFill>
                  <a:srgbClr val="C00000"/>
                </a:solidFill>
              </a:rPr>
              <a:t>交互</a:t>
            </a:r>
            <a:endParaRPr lang="en-US" altLang="zh-TW" sz="2200" dirty="0" smtClean="0">
              <a:solidFill>
                <a:srgbClr val="C00000"/>
              </a:solidFill>
            </a:endParaRPr>
          </a:p>
          <a:p>
            <a:pPr marL="896938" indent="0" algn="just">
              <a:spcBef>
                <a:spcPts val="0"/>
              </a:spcBef>
              <a:buNone/>
            </a:pPr>
            <a:r>
              <a:rPr lang="zh-TW" altLang="zh-TW" sz="2200" dirty="0" smtClean="0">
                <a:solidFill>
                  <a:srgbClr val="C00000"/>
                </a:solidFill>
              </a:rPr>
              <a:t>作用</a:t>
            </a:r>
            <a:r>
              <a:rPr lang="zh-TW" altLang="zh-TW" sz="2200" dirty="0">
                <a:solidFill>
                  <a:srgbClr val="C00000"/>
                </a:solidFill>
              </a:rPr>
              <a:t>，進而產生影響安全</a:t>
            </a:r>
            <a:r>
              <a:rPr lang="zh-TW" altLang="zh-TW" sz="2200" dirty="0">
                <a:solidFill>
                  <a:srgbClr val="1E03BD"/>
                </a:solidFill>
              </a:rPr>
              <a:t>之外顯且立即可見的實踐</a:t>
            </a:r>
            <a:r>
              <a:rPr lang="zh-TW" altLang="zh-TW" sz="2200" dirty="0">
                <a:solidFill>
                  <a:srgbClr val="C00000"/>
                </a:solidFill>
              </a:rPr>
              <a:t>。」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88913"/>
            <a:ext cx="8568952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貳、交通安全文化理論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(1/7)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68552"/>
          </a:xfrm>
        </p:spPr>
        <p:txBody>
          <a:bodyPr/>
          <a:lstStyle/>
          <a:p>
            <a:pPr marL="355600" indent="-3556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zh-TW" sz="2600" dirty="0" smtClean="0"/>
              <a:t>美國</a:t>
            </a:r>
            <a:r>
              <a:rPr lang="zh-TW" altLang="zh-TW" sz="2600" dirty="0"/>
              <a:t>汽車協會</a:t>
            </a:r>
            <a:r>
              <a:rPr lang="en-US" altLang="zh-TW" sz="2600" dirty="0"/>
              <a:t>(American Automobile Association, AAA</a:t>
            </a:r>
            <a:r>
              <a:rPr lang="en-US" altLang="zh-TW" sz="2600" dirty="0" smtClean="0"/>
              <a:t>)</a:t>
            </a:r>
            <a:r>
              <a:rPr lang="zh-TW" altLang="en-US" sz="2600" dirty="0"/>
              <a:t>深感美國未將交通安全列為優先</a:t>
            </a:r>
            <a:r>
              <a:rPr lang="zh-TW" altLang="en-US" sz="2600" dirty="0" smtClean="0"/>
              <a:t>事務，</a:t>
            </a:r>
            <a:r>
              <a:rPr lang="zh-TW" altLang="zh-TW" sz="2600" dirty="0" smtClean="0"/>
              <a:t>乃</a:t>
            </a:r>
            <a:r>
              <a:rPr lang="zh-TW" altLang="zh-TW" sz="2600" dirty="0"/>
              <a:t>邀請交通安全社</a:t>
            </a:r>
            <a:r>
              <a:rPr lang="zh-TW" altLang="zh-TW" sz="2600" dirty="0" smtClean="0"/>
              <a:t>群</a:t>
            </a:r>
            <a:r>
              <a:rPr lang="zh-TW" altLang="en-US" sz="2600" dirty="0" smtClean="0"/>
              <a:t>進行</a:t>
            </a:r>
            <a:r>
              <a:rPr lang="zh-TW" altLang="zh-TW" sz="2600" dirty="0" smtClean="0"/>
              <a:t>交通安全</a:t>
            </a:r>
            <a:r>
              <a:rPr lang="zh-TW" altLang="zh-TW" sz="2600" dirty="0"/>
              <a:t>文化</a:t>
            </a:r>
            <a:r>
              <a:rPr lang="en-US" altLang="zh-TW" sz="2600" dirty="0"/>
              <a:t>(TSC)</a:t>
            </a:r>
            <a:r>
              <a:rPr lang="zh-TW" altLang="zh-TW" sz="2600" dirty="0" smtClean="0"/>
              <a:t>之</a:t>
            </a:r>
            <a:r>
              <a:rPr lang="zh-TW" altLang="en-US" sz="2600" dirty="0" smtClean="0"/>
              <a:t>理論探討與</a:t>
            </a:r>
            <a:r>
              <a:rPr lang="zh-TW" altLang="zh-TW" sz="2600" dirty="0" smtClean="0"/>
              <a:t>定義，</a:t>
            </a:r>
            <a:r>
              <a:rPr lang="zh-TW" altLang="en-US" sz="2600" dirty="0" smtClean="0"/>
              <a:t>經</a:t>
            </a:r>
            <a:r>
              <a:rPr lang="zh-TW" altLang="zh-TW" sz="2600" dirty="0" smtClean="0"/>
              <a:t>廣泛</a:t>
            </a:r>
            <a:r>
              <a:rPr lang="zh-TW" altLang="zh-TW" sz="2600" dirty="0"/>
              <a:t>的爭辯與</a:t>
            </a:r>
            <a:r>
              <a:rPr lang="zh-TW" altLang="zh-TW" sz="2600" dirty="0" smtClean="0"/>
              <a:t>討論</a:t>
            </a:r>
            <a:r>
              <a:rPr lang="zh-TW" altLang="en-US" sz="2600" dirty="0" smtClean="0"/>
              <a:t>後所獲得之</a:t>
            </a:r>
            <a:r>
              <a:rPr lang="zh-TW" altLang="zh-TW" sz="2600" dirty="0" smtClean="0"/>
              <a:t>共識</a:t>
            </a:r>
            <a:r>
              <a:rPr lang="zh-TW" altLang="en-US" sz="2600" dirty="0" smtClean="0"/>
              <a:t>為：</a:t>
            </a:r>
            <a:endParaRPr lang="en-US" altLang="zh-TW" sz="2600" dirty="0" smtClean="0"/>
          </a:p>
          <a:p>
            <a:pPr marL="719138" indent="-363538">
              <a:spcBef>
                <a:spcPts val="600"/>
              </a:spcBef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「</a:t>
            </a:r>
            <a:r>
              <a:rPr lang="zh-TW" altLang="zh-TW" sz="2400" dirty="0" smtClean="0">
                <a:solidFill>
                  <a:srgbClr val="C00000"/>
                </a:solidFill>
              </a:rPr>
              <a:t>交通安全文化是</a:t>
            </a:r>
            <a:r>
              <a:rPr lang="zh-TW" altLang="zh-TW" sz="2400" dirty="0">
                <a:solidFill>
                  <a:srgbClr val="C00000"/>
                </a:solidFill>
              </a:rPr>
              <a:t>一種潛移默化且深植於每一個人心中</a:t>
            </a:r>
            <a:r>
              <a:rPr lang="zh-TW" altLang="zh-TW" sz="2400" dirty="0" smtClean="0">
                <a:solidFill>
                  <a:srgbClr val="C00000"/>
                </a:solidFill>
              </a:rPr>
              <a:t>的</a:t>
            </a:r>
            <a:r>
              <a:rPr lang="zh-TW" altLang="en-US" sz="2400" dirty="0">
                <a:solidFill>
                  <a:srgbClr val="C00000"/>
                </a:solidFill>
              </a:rPr>
              <a:t>一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719138" indent="-363538">
              <a:spcBef>
                <a:spcPts val="0"/>
              </a:spcBef>
              <a:buNone/>
            </a:pPr>
            <a:r>
              <a:rPr lang="zh-TW" altLang="zh-TW" sz="2400" dirty="0" smtClean="0">
                <a:solidFill>
                  <a:srgbClr val="C00000"/>
                </a:solidFill>
              </a:rPr>
              <a:t>種</a:t>
            </a:r>
            <a:r>
              <a:rPr lang="zh-TW" altLang="zh-TW" sz="2400" dirty="0">
                <a:solidFill>
                  <a:srgbClr val="C00000"/>
                </a:solidFill>
              </a:rPr>
              <a:t>構念</a:t>
            </a:r>
            <a:r>
              <a:rPr lang="en-US" altLang="zh-TW" sz="2400" dirty="0">
                <a:solidFill>
                  <a:srgbClr val="C00000"/>
                </a:solidFill>
              </a:rPr>
              <a:t>(construct)</a:t>
            </a:r>
            <a:r>
              <a:rPr lang="zh-TW" altLang="zh-TW" sz="2400" dirty="0">
                <a:solidFill>
                  <a:srgbClr val="C00000"/>
                </a:solidFill>
              </a:rPr>
              <a:t>，它看不到也無法直接量測，卻</a:t>
            </a:r>
            <a:r>
              <a:rPr lang="zh-TW" altLang="zh-TW" sz="2400" dirty="0" smtClean="0">
                <a:solidFill>
                  <a:srgbClr val="C00000"/>
                </a:solidFill>
              </a:rPr>
              <a:t>深深地</a:t>
            </a:r>
            <a:r>
              <a:rPr lang="zh-TW" altLang="en-US" sz="2400" dirty="0" smtClean="0">
                <a:solidFill>
                  <a:srgbClr val="C00000"/>
                </a:solidFill>
              </a:rPr>
              <a:t>影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719138" indent="-363538">
              <a:spcBef>
                <a:spcPts val="0"/>
              </a:spcBef>
              <a:buNone/>
            </a:pPr>
            <a:r>
              <a:rPr lang="zh-TW" altLang="zh-TW" sz="2400" dirty="0" smtClean="0">
                <a:solidFill>
                  <a:srgbClr val="C00000"/>
                </a:solidFill>
              </a:rPr>
              <a:t>響</a:t>
            </a:r>
            <a:r>
              <a:rPr lang="zh-TW" altLang="zh-TW" sz="2400" dirty="0">
                <a:solidFill>
                  <a:srgbClr val="C00000"/>
                </a:solidFill>
              </a:rPr>
              <a:t>每一個用路人對道路交通安全的信念</a:t>
            </a:r>
            <a:r>
              <a:rPr lang="en-US" altLang="zh-TW" sz="2400" dirty="0">
                <a:solidFill>
                  <a:srgbClr val="C00000"/>
                </a:solidFill>
              </a:rPr>
              <a:t>(belief)</a:t>
            </a:r>
            <a:r>
              <a:rPr lang="zh-TW" altLang="zh-TW" sz="2400" dirty="0">
                <a:solidFill>
                  <a:srgbClr val="C00000"/>
                </a:solidFill>
              </a:rPr>
              <a:t>、</a:t>
            </a:r>
            <a:r>
              <a:rPr lang="zh-TW" altLang="zh-TW" sz="2400" dirty="0" smtClean="0">
                <a:solidFill>
                  <a:srgbClr val="C00000"/>
                </a:solidFill>
              </a:rPr>
              <a:t>價值觀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719138" indent="-363538">
              <a:spcBef>
                <a:spcPts val="0"/>
              </a:spcBef>
              <a:buNone/>
            </a:pPr>
            <a:r>
              <a:rPr lang="en-US" altLang="zh-TW" sz="2400" dirty="0" smtClean="0">
                <a:solidFill>
                  <a:srgbClr val="C00000"/>
                </a:solidFill>
              </a:rPr>
              <a:t>(values)</a:t>
            </a:r>
            <a:r>
              <a:rPr lang="zh-TW" altLang="zh-TW" sz="2400" dirty="0" smtClean="0">
                <a:solidFill>
                  <a:srgbClr val="C00000"/>
                </a:solidFill>
              </a:rPr>
              <a:t>、態度</a:t>
            </a:r>
            <a:r>
              <a:rPr lang="en-US" altLang="zh-TW" sz="2400" dirty="0" smtClean="0">
                <a:solidFill>
                  <a:srgbClr val="C00000"/>
                </a:solidFill>
              </a:rPr>
              <a:t>(attitude)</a:t>
            </a:r>
            <a:r>
              <a:rPr lang="zh-TW" altLang="zh-TW" sz="2400" dirty="0" smtClean="0">
                <a:solidFill>
                  <a:srgbClr val="C00000"/>
                </a:solidFill>
              </a:rPr>
              <a:t>、規範</a:t>
            </a:r>
            <a:r>
              <a:rPr lang="en-US" altLang="zh-TW" sz="2400" dirty="0" smtClean="0">
                <a:solidFill>
                  <a:srgbClr val="C00000"/>
                </a:solidFill>
              </a:rPr>
              <a:t>(norms)</a:t>
            </a:r>
            <a:r>
              <a:rPr lang="zh-TW" altLang="zh-TW" sz="2400" dirty="0" smtClean="0">
                <a:solidFill>
                  <a:srgbClr val="C00000"/>
                </a:solidFill>
              </a:rPr>
              <a:t>與行為</a:t>
            </a:r>
            <a:r>
              <a:rPr lang="en-US" altLang="zh-TW" sz="2400" dirty="0" smtClean="0">
                <a:solidFill>
                  <a:srgbClr val="C00000"/>
                </a:solidFill>
              </a:rPr>
              <a:t>(behavior)</a:t>
            </a:r>
            <a:r>
              <a:rPr lang="zh-TW" altLang="en-US" sz="2400" dirty="0" smtClean="0">
                <a:solidFill>
                  <a:srgbClr val="C00000"/>
                </a:solidFill>
              </a:rPr>
              <a:t>。」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zh-TW" sz="2600" dirty="0" smtClean="0"/>
              <a:t>美國</a:t>
            </a:r>
            <a:r>
              <a:rPr lang="zh-TW" altLang="zh-TW" sz="2600" dirty="0"/>
              <a:t>最廣為流行的交通安全文化乃是「</a:t>
            </a:r>
            <a:r>
              <a:rPr lang="zh-TW" altLang="zh-TW" sz="2600" dirty="0">
                <a:solidFill>
                  <a:srgbClr val="1E03BD"/>
                </a:solidFill>
              </a:rPr>
              <a:t>接受以生命與肢體損傷作為移動代價的文化</a:t>
            </a:r>
            <a:r>
              <a:rPr lang="zh-TW" altLang="zh-TW" sz="2600" dirty="0"/>
              <a:t>」</a:t>
            </a:r>
            <a:r>
              <a:rPr lang="zh-TW" altLang="zh-TW" sz="2600" dirty="0" smtClean="0"/>
              <a:t>。</a:t>
            </a:r>
            <a:endParaRPr lang="en-US" altLang="zh-TW" sz="2600" dirty="0" smtClean="0"/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600" dirty="0">
                <a:solidFill>
                  <a:srgbClr val="FF0000"/>
                </a:solidFill>
              </a:rPr>
              <a:t>交通安全</a:t>
            </a:r>
            <a:r>
              <a:rPr lang="zh-TW" altLang="en-US" sz="2600" dirty="0" smtClean="0">
                <a:solidFill>
                  <a:srgbClr val="FF0000"/>
                </a:solidFill>
              </a:rPr>
              <a:t>文化</a:t>
            </a:r>
            <a:r>
              <a:rPr lang="zh-TW" altLang="en-US" sz="2600" dirty="0" smtClean="0">
                <a:solidFill>
                  <a:srgbClr val="1E03BD"/>
                </a:solidFill>
              </a:rPr>
              <a:t>被提出後，乃有許多學術性的專業研究，對其內涵、形成</a:t>
            </a:r>
            <a:r>
              <a:rPr lang="zh-TW" altLang="en-US" sz="2600" dirty="0">
                <a:solidFill>
                  <a:srgbClr val="1E03BD"/>
                </a:solidFill>
              </a:rPr>
              <a:t>背景與</a:t>
            </a:r>
            <a:r>
              <a:rPr lang="zh-TW" altLang="en-US" sz="2600" dirty="0" smtClean="0">
                <a:solidFill>
                  <a:srgbClr val="1E03BD"/>
                </a:solidFill>
              </a:rPr>
              <a:t>要素進行探討。</a:t>
            </a:r>
            <a:endParaRPr lang="zh-TW" altLang="zh-TW" sz="2600" dirty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8312" y="188913"/>
            <a:ext cx="8218487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貳、交通安全文化理論 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2/7)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4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>
            <a:off x="255877" y="1340768"/>
            <a:ext cx="8746999" cy="4680519"/>
            <a:chOff x="373082" y="930825"/>
            <a:chExt cx="10274944" cy="5172169"/>
          </a:xfrm>
          <a:solidFill>
            <a:srgbClr val="FFC000"/>
          </a:solidFill>
        </p:grpSpPr>
        <p:sp>
          <p:nvSpPr>
            <p:cNvPr id="6" name="橢圓 5"/>
            <p:cNvSpPr/>
            <p:nvPr/>
          </p:nvSpPr>
          <p:spPr>
            <a:xfrm>
              <a:off x="8884026" y="2635273"/>
              <a:ext cx="1764000" cy="176327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行為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6048844" y="2635273"/>
              <a:ext cx="1764000" cy="176327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交通安全文化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3347277" y="930825"/>
              <a:ext cx="1531348" cy="151091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教育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3347277" y="2761450"/>
              <a:ext cx="1531348" cy="151091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執法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3347277" y="4592075"/>
              <a:ext cx="1531348" cy="15109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社會影響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373082" y="1560108"/>
              <a:ext cx="1764000" cy="17632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法規</a:t>
              </a:r>
              <a:endParaRPr lang="en-US" altLang="zh-TW" sz="24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制度</a:t>
              </a:r>
              <a:endParaRPr lang="zh-TW" altLang="en-US" sz="2400" b="1" dirty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13058" y="3839800"/>
              <a:ext cx="1764000" cy="176327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自然</a:t>
              </a:r>
              <a:endParaRPr lang="en-US" altLang="zh-TW" sz="24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chemeClr val="tx1"/>
                  </a:solidFill>
                  <a:latin typeface="Times New Roman "/>
                  <a:ea typeface="標楷體" panose="03000509000000000000" pitchFamily="65" charset="-120"/>
                </a:rPr>
                <a:t>條件</a:t>
              </a:r>
              <a:endParaRPr lang="zh-TW" altLang="en-US" sz="2400" b="1" dirty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V="1">
              <a:off x="2177058" y="1696010"/>
              <a:ext cx="1170219" cy="7868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>
              <a:stCxn id="12" idx="6"/>
              <a:endCxn id="10" idx="2"/>
            </p:cNvCxnSpPr>
            <p:nvPr/>
          </p:nvCxnSpPr>
          <p:spPr>
            <a:xfrm>
              <a:off x="2177058" y="2482831"/>
              <a:ext cx="1170219" cy="10340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12" idx="6"/>
              <a:endCxn id="11" idx="2"/>
            </p:cNvCxnSpPr>
            <p:nvPr/>
          </p:nvCxnSpPr>
          <p:spPr>
            <a:xfrm>
              <a:off x="2177058" y="2482831"/>
              <a:ext cx="1170219" cy="28647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13" idx="6"/>
              <a:endCxn id="9" idx="2"/>
            </p:cNvCxnSpPr>
            <p:nvPr/>
          </p:nvCxnSpPr>
          <p:spPr>
            <a:xfrm flipV="1">
              <a:off x="2177058" y="1686285"/>
              <a:ext cx="1170219" cy="30351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>
              <a:stCxn id="13" idx="6"/>
              <a:endCxn id="10" idx="2"/>
            </p:cNvCxnSpPr>
            <p:nvPr/>
          </p:nvCxnSpPr>
          <p:spPr>
            <a:xfrm flipV="1">
              <a:off x="2177058" y="3516910"/>
              <a:ext cx="1170219" cy="12045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3" idx="6"/>
              <a:endCxn id="11" idx="2"/>
            </p:cNvCxnSpPr>
            <p:nvPr/>
          </p:nvCxnSpPr>
          <p:spPr>
            <a:xfrm>
              <a:off x="2177058" y="4721436"/>
              <a:ext cx="1170219" cy="626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9" idx="6"/>
              <a:endCxn id="8" idx="1"/>
            </p:cNvCxnSpPr>
            <p:nvPr/>
          </p:nvCxnSpPr>
          <p:spPr>
            <a:xfrm>
              <a:off x="4878625" y="1686285"/>
              <a:ext cx="1428551" cy="12072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>
              <a:stCxn id="10" idx="6"/>
              <a:endCxn id="8" idx="2"/>
            </p:cNvCxnSpPr>
            <p:nvPr/>
          </p:nvCxnSpPr>
          <p:spPr>
            <a:xfrm flipV="1">
              <a:off x="4878625" y="3516909"/>
              <a:ext cx="1170219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/>
            <p:nvPr/>
          </p:nvCxnSpPr>
          <p:spPr>
            <a:xfrm flipV="1">
              <a:off x="4878625" y="4232584"/>
              <a:ext cx="1428551" cy="995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>
              <a:stCxn id="8" idx="6"/>
              <a:endCxn id="6" idx="2"/>
            </p:cNvCxnSpPr>
            <p:nvPr/>
          </p:nvCxnSpPr>
          <p:spPr>
            <a:xfrm>
              <a:off x="7812844" y="3516909"/>
              <a:ext cx="10711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95536" y="173739"/>
            <a:ext cx="8602983" cy="720725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貳、交通安全文化的理論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(3/7)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8080" y="1753245"/>
            <a:ext cx="3960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交通安全文化的形成</a:t>
            </a:r>
          </a:p>
        </p:txBody>
      </p:sp>
    </p:spTree>
    <p:extLst>
      <p:ext uri="{BB962C8B-B14F-4D97-AF65-F5344CB8AC3E}">
        <p14:creationId xmlns:p14="http://schemas.microsoft.com/office/powerpoint/2010/main" val="2330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貳、交通安全文化理論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(4/7)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980312"/>
          </a:xfrm>
        </p:spPr>
        <p:txBody>
          <a:bodyPr/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zh-TW" altLang="zh-TW" sz="2400" dirty="0" smtClean="0"/>
              <a:t>國內已</a:t>
            </a:r>
            <a:r>
              <a:rPr lang="zh-TW" altLang="en-US" sz="2400" dirty="0"/>
              <a:t>有相關研究</a:t>
            </a:r>
            <a:r>
              <a:rPr lang="zh-TW" altLang="en-US" sz="2400" dirty="0" smtClean="0"/>
              <a:t>探討</a:t>
            </a:r>
            <a:r>
              <a:rPr lang="zh-TW" altLang="zh-TW" sz="2400" dirty="0" smtClean="0"/>
              <a:t>我國</a:t>
            </a:r>
            <a:r>
              <a:rPr lang="zh-TW" altLang="en-US" sz="2400" dirty="0" smtClean="0"/>
              <a:t>的</a:t>
            </a:r>
            <a:r>
              <a:rPr lang="zh-TW" altLang="zh-TW" sz="2400" dirty="0" smtClean="0"/>
              <a:t>交通安全文化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嘗試以</a:t>
            </a:r>
            <a:r>
              <a:rPr lang="zh-TW" altLang="en-US" sz="2400" dirty="0" smtClean="0">
                <a:solidFill>
                  <a:srgbClr val="C00000"/>
                </a:solidFill>
              </a:rPr>
              <a:t>安全</a:t>
            </a:r>
            <a:r>
              <a:rPr lang="zh-TW" altLang="en-US" sz="2400" dirty="0">
                <a:solidFill>
                  <a:srgbClr val="C00000"/>
                </a:solidFill>
              </a:rPr>
              <a:t>價值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C00000"/>
                </a:solidFill>
              </a:rPr>
              <a:t>安全態度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C00000"/>
                </a:solidFill>
              </a:rPr>
              <a:t>法律</a:t>
            </a:r>
            <a:r>
              <a:rPr lang="zh-TW" altLang="en-US" sz="2400" dirty="0">
                <a:solidFill>
                  <a:srgbClr val="C00000"/>
                </a:solidFill>
              </a:rPr>
              <a:t>意識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C00000"/>
                </a:solidFill>
              </a:rPr>
              <a:t>利他主義</a:t>
            </a:r>
            <a:r>
              <a:rPr lang="zh-TW" altLang="en-US" sz="2400" dirty="0"/>
              <a:t>、</a:t>
            </a:r>
            <a:r>
              <a:rPr lang="zh-TW" altLang="en-US" sz="2400" dirty="0">
                <a:solidFill>
                  <a:srgbClr val="C00000"/>
                </a:solidFill>
              </a:rPr>
              <a:t>風險感認</a:t>
            </a:r>
            <a:r>
              <a:rPr lang="zh-TW" altLang="en-US" sz="2400" dirty="0"/>
              <a:t>及</a:t>
            </a:r>
            <a:r>
              <a:rPr lang="zh-TW" altLang="en-US" sz="2400" dirty="0">
                <a:solidFill>
                  <a:srgbClr val="C00000"/>
                </a:solidFill>
              </a:rPr>
              <a:t>危險用路行為</a:t>
            </a:r>
            <a:r>
              <a:rPr lang="zh-TW" altLang="en-US" sz="2400" dirty="0"/>
              <a:t>等六</a:t>
            </a:r>
            <a:r>
              <a:rPr lang="zh-TW" altLang="en-US" sz="2400" dirty="0" smtClean="0"/>
              <a:t>個建構呈現</a:t>
            </a:r>
            <a:r>
              <a:rPr lang="zh-TW" altLang="en-US" sz="2400" dirty="0" smtClean="0">
                <a:solidFill>
                  <a:srgbClr val="1E03BD"/>
                </a:solidFill>
              </a:rPr>
              <a:t>交通安全文化</a:t>
            </a:r>
            <a:r>
              <a:rPr lang="zh-TW" altLang="en-US" sz="2400" dirty="0" smtClean="0"/>
              <a:t>，並發展量表進行實證研究 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張新立</a:t>
            </a:r>
            <a:r>
              <a:rPr lang="zh-TW" altLang="en-US" sz="2400" dirty="0" smtClean="0"/>
              <a:t>等</a:t>
            </a:r>
            <a:r>
              <a:rPr lang="zh-TW" altLang="zh-TW" sz="2400" dirty="0" smtClean="0"/>
              <a:t>，</a:t>
            </a:r>
            <a:r>
              <a:rPr lang="en-US" altLang="zh-TW" sz="2400" dirty="0" smtClean="0"/>
              <a:t>2018-2020)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我國所發展之交通安全文化量表，歷經三年之大樣本實測、信效度及</a:t>
            </a:r>
            <a:r>
              <a:rPr lang="zh-TW" altLang="zh-TW" sz="2400" dirty="0" smtClean="0"/>
              <a:t>理論驗證</a:t>
            </a:r>
            <a:r>
              <a:rPr lang="zh-TW" altLang="en-US" sz="2400" dirty="0" smtClean="0"/>
              <a:t>後，已具</a:t>
            </a:r>
            <a:r>
              <a:rPr lang="zh-TW" altLang="en-US" sz="2400" dirty="0" smtClean="0">
                <a:solidFill>
                  <a:srgbClr val="C00000"/>
                </a:solidFill>
              </a:rPr>
              <a:t>發展優良交通安全文化</a:t>
            </a:r>
            <a:r>
              <a:rPr lang="zh-TW" altLang="en-US" sz="2400" dirty="0" smtClean="0"/>
              <a:t>之參考價值。</a:t>
            </a:r>
            <a:endParaRPr lang="en-US" altLang="zh-TW" sz="2400" dirty="0" smtClean="0">
              <a:solidFill>
                <a:srgbClr val="150BDF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27920" y="5148567"/>
            <a:ext cx="1080000" cy="833763"/>
          </a:xfrm>
          <a:prstGeom prst="ellipse">
            <a:avLst/>
          </a:prstGeom>
          <a:solidFill>
            <a:srgbClr val="FCB68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rPr>
              <a:t>安全價值</a:t>
            </a:r>
            <a:endParaRPr lang="zh-TW" altLang="en-US" sz="2200" b="1" dirty="0">
              <a:solidFill>
                <a:schemeClr val="tx1"/>
              </a:solidFill>
              <a:latin typeface="Times New Roman 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111804" y="3717032"/>
            <a:ext cx="2730793" cy="6202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2400" b="1" dirty="0" smtClean="0">
                <a:solidFill>
                  <a:srgbClr val="C00000"/>
                </a:solidFill>
                <a:latin typeface="Times New Roman "/>
                <a:ea typeface="標楷體" panose="03000509000000000000" pitchFamily="65" charset="-120"/>
              </a:rPr>
              <a:t>交通安全文化</a:t>
            </a:r>
            <a:endParaRPr lang="zh-TW" altLang="en-US" sz="2400" b="1" dirty="0">
              <a:solidFill>
                <a:srgbClr val="C00000"/>
              </a:solidFill>
              <a:latin typeface="Times New Roman 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876667" y="5139420"/>
            <a:ext cx="1080000" cy="802938"/>
          </a:xfrm>
          <a:prstGeom prst="ellipse">
            <a:avLst/>
          </a:prstGeom>
          <a:solidFill>
            <a:srgbClr val="FCB68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rPr>
              <a:t>安全態度</a:t>
            </a:r>
            <a:endParaRPr lang="zh-TW" altLang="en-US" sz="2200" b="1" dirty="0">
              <a:solidFill>
                <a:schemeClr val="tx1"/>
              </a:solidFill>
              <a:latin typeface="Times New Roman 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323765" y="5097614"/>
            <a:ext cx="1080000" cy="844744"/>
          </a:xfrm>
          <a:prstGeom prst="ellipse">
            <a:avLst/>
          </a:prstGeom>
          <a:solidFill>
            <a:srgbClr val="FBC29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rPr>
              <a:t>法律意識</a:t>
            </a:r>
            <a:endParaRPr lang="zh-TW" altLang="en-US" sz="2200" b="1" dirty="0">
              <a:solidFill>
                <a:schemeClr val="tx1"/>
              </a:solidFill>
              <a:latin typeface="Times New Roman 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6066395" y="5097613"/>
            <a:ext cx="1079999" cy="802937"/>
          </a:xfrm>
          <a:prstGeom prst="ellipse">
            <a:avLst/>
          </a:prstGeom>
          <a:solidFill>
            <a:srgbClr val="FBC29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rPr>
              <a:t>危險行為</a:t>
            </a:r>
            <a:endParaRPr lang="zh-TW" altLang="en-US" sz="2200" b="1" dirty="0">
              <a:solidFill>
                <a:schemeClr val="tx1"/>
              </a:solidFill>
              <a:latin typeface="Times New Roman "/>
              <a:ea typeface="標楷體" panose="03000509000000000000" pitchFamily="65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7466716" y="5135411"/>
            <a:ext cx="1000163" cy="769150"/>
          </a:xfrm>
          <a:prstGeom prst="ellipse">
            <a:avLst/>
          </a:prstGeom>
          <a:solidFill>
            <a:srgbClr val="FCB68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rPr>
              <a:t>利他主義</a:t>
            </a:r>
            <a:endParaRPr lang="zh-TW" altLang="en-US" sz="2200" b="1" dirty="0">
              <a:solidFill>
                <a:schemeClr val="tx1"/>
              </a:solidFill>
              <a:latin typeface="Times New Roman "/>
              <a:ea typeface="標楷體" panose="03000509000000000000" pitchFamily="65" charset="-120"/>
            </a:endParaRPr>
          </a:p>
        </p:txBody>
      </p:sp>
      <p:cxnSp>
        <p:nvCxnSpPr>
          <p:cNvPr id="22" name="直線單箭頭接點 21"/>
          <p:cNvCxnSpPr>
            <a:stCxn id="5" idx="4"/>
            <a:endCxn id="4" idx="7"/>
          </p:cNvCxnSpPr>
          <p:nvPr/>
        </p:nvCxnSpPr>
        <p:spPr>
          <a:xfrm flipH="1">
            <a:off x="1449758" y="4337295"/>
            <a:ext cx="3027443" cy="933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5" idx="4"/>
            <a:endCxn id="6" idx="7"/>
          </p:cNvCxnSpPr>
          <p:nvPr/>
        </p:nvCxnSpPr>
        <p:spPr>
          <a:xfrm flipH="1">
            <a:off x="2798505" y="4337295"/>
            <a:ext cx="1678696" cy="919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5" idx="4"/>
          </p:cNvCxnSpPr>
          <p:nvPr/>
        </p:nvCxnSpPr>
        <p:spPr>
          <a:xfrm flipH="1">
            <a:off x="3813385" y="4337295"/>
            <a:ext cx="663816" cy="740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4497503" y="4349983"/>
            <a:ext cx="1802689" cy="7457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5" idx="4"/>
          </p:cNvCxnSpPr>
          <p:nvPr/>
        </p:nvCxnSpPr>
        <p:spPr>
          <a:xfrm>
            <a:off x="4477201" y="4337295"/>
            <a:ext cx="3402328" cy="743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4683953" y="5108373"/>
            <a:ext cx="1064187" cy="792177"/>
          </a:xfrm>
          <a:prstGeom prst="ellipse">
            <a:avLst/>
          </a:prstGeom>
          <a:solidFill>
            <a:srgbClr val="FBC29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algn="ctr"/>
            <a:r>
              <a:rPr lang="zh-TW" altLang="en-US" sz="2200" b="1" dirty="0" smtClean="0">
                <a:solidFill>
                  <a:schemeClr val="tx1"/>
                </a:solidFill>
                <a:latin typeface="Times New Roman "/>
                <a:ea typeface="標楷體" panose="03000509000000000000" pitchFamily="65" charset="-120"/>
              </a:rPr>
              <a:t>風險感認</a:t>
            </a:r>
            <a:endParaRPr lang="zh-TW" altLang="en-US" sz="2200" b="1" dirty="0">
              <a:solidFill>
                <a:schemeClr val="tx1"/>
              </a:solidFill>
              <a:latin typeface="Times New Roman "/>
              <a:ea typeface="標楷體" panose="03000509000000000000" pitchFamily="65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510895" y="4348054"/>
            <a:ext cx="526847" cy="747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6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913"/>
            <a:ext cx="8568952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貳、交通安全文化理論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(5/7)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888347" y="1340770"/>
          <a:ext cx="5076139" cy="4390541"/>
        </p:xfrm>
        <a:graphic>
          <a:graphicData uri="http://schemas.openxmlformats.org/drawingml/2006/table">
            <a:tbl>
              <a:tblPr firstRow="1" firstCol="1" bandRow="1"/>
              <a:tblGrid>
                <a:gridCol w="19797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707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各安全文化維</a:t>
                      </a:r>
                      <a:r>
                        <a:rPr 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度</a:t>
                      </a: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對機車安全駕駛</a:t>
                      </a:r>
                      <a:r>
                        <a:rPr 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行為之</a:t>
                      </a: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影響</a:t>
                      </a:r>
                      <a:r>
                        <a:rPr 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效果</a:t>
                      </a:r>
                      <a:endParaRPr lang="zh-TW" sz="1600" b="1" kern="100" dirty="0">
                        <a:solidFill>
                          <a:srgbClr val="1E03BD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路徑關係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直接效果</a:t>
                      </a:r>
                      <a:endParaRPr lang="zh-TW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標準化係數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間接效果</a:t>
                      </a:r>
                      <a:endParaRPr lang="zh-TW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標準化係數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整體效果</a:t>
                      </a:r>
                      <a:endParaRPr lang="zh-TW" sz="14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標準化係數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利他主義</a:t>
                      </a:r>
                      <a:r>
                        <a:rPr 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</a:t>
                      </a:r>
                      <a:r>
                        <a:rPr lang="zh-TW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0.18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0.16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0.34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安全價值</a:t>
                      </a:r>
                      <a:r>
                        <a:rPr 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</a:t>
                      </a:r>
                      <a:r>
                        <a:rPr 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</a:t>
                      </a:r>
                      <a:endParaRPr lang="zh-TW" sz="1600" b="1" kern="100" dirty="0">
                        <a:solidFill>
                          <a:srgbClr val="1E03BD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</a:t>
                      </a:r>
                      <a:endParaRPr lang="zh-TW" altLang="zh-TW" sz="1800" b="1" kern="100" dirty="0" smtClean="0">
                        <a:solidFill>
                          <a:srgbClr val="1E03B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</a:t>
                      </a:r>
                      <a:endParaRPr lang="zh-TW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安全態度</a:t>
                      </a:r>
                      <a:r>
                        <a:rPr 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</a:t>
                      </a:r>
                      <a:r>
                        <a:rPr 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</a:t>
                      </a:r>
                      <a:endParaRPr lang="zh-TW" sz="1600" b="1" kern="100" dirty="0">
                        <a:solidFill>
                          <a:srgbClr val="1E03BD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</a:t>
                      </a:r>
                      <a:endParaRPr lang="zh-TW" altLang="zh-TW" sz="1800" b="1" kern="100" dirty="0" smtClean="0">
                        <a:solidFill>
                          <a:srgbClr val="1E03B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0.07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</a:t>
                      </a:r>
                      <a:endParaRPr lang="zh-TW" altLang="en-US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0.07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</a:t>
                      </a:r>
                      <a:endParaRPr lang="zh-TW" altLang="en-US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法律意識</a:t>
                      </a:r>
                      <a:r>
                        <a:rPr 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</a:t>
                      </a:r>
                      <a:r>
                        <a:rPr 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</a:t>
                      </a:r>
                      <a:endParaRPr lang="zh-TW" sz="1600" b="1" kern="100" dirty="0">
                        <a:solidFill>
                          <a:srgbClr val="1E03BD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0.07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0.01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altLang="en-US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0.08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altLang="en-US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駕駛技巧</a:t>
                      </a:r>
                      <a:r>
                        <a:rPr 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</a:t>
                      </a:r>
                      <a:r>
                        <a:rPr 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</a:t>
                      </a:r>
                      <a:endParaRPr lang="zh-TW" altLang="zh-TW" sz="18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-0.03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altLang="en-US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-0.03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altLang="en-US" sz="1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駕駛認知</a:t>
                      </a:r>
                      <a:r>
                        <a:rPr lang="en-US" alt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</a:t>
                      </a:r>
                      <a:r>
                        <a:rPr lang="zh-TW" altLang="zh-TW" sz="16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</a:t>
                      </a:r>
                      <a:endParaRPr lang="zh-TW" altLang="zh-TW" sz="1600" b="1" kern="100" dirty="0" smtClean="0">
                        <a:solidFill>
                          <a:srgbClr val="1E03BD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</a:t>
                      </a:r>
                      <a:endParaRPr lang="zh-TW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0.03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</a:t>
                      </a:r>
                      <a:endParaRPr lang="zh-TW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0.08</a:t>
                      </a:r>
                      <a:r>
                        <a:rPr lang="zh-TW" altLang="en-US" sz="1800" b="1" kern="100" dirty="0" smtClean="0">
                          <a:solidFill>
                            <a:srgbClr val="1E03BD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sz="1800" b="1" kern="100" dirty="0">
                        <a:solidFill>
                          <a:srgbClr val="1E03BD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867315"/>
                  </a:ext>
                </a:extLst>
              </a:tr>
              <a:tr h="4670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風險感認</a:t>
                      </a:r>
                      <a:r>
                        <a:rPr lang="en-US" altLang="zh-TW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altLang="en-US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安全</a:t>
                      </a:r>
                      <a:r>
                        <a:rPr lang="zh-TW" altLang="zh-TW" sz="16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行為</a:t>
                      </a:r>
                      <a:endParaRPr lang="zh-TW" altLang="zh-TW" sz="1600" b="1" kern="1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0.24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</a:t>
                      </a:r>
                      <a:endParaRPr lang="zh-TW" altLang="zh-TW" sz="1800" b="1" kern="100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0.24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***</a:t>
                      </a:r>
                      <a:endParaRPr lang="zh-TW" sz="18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1911370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3330" y="105923"/>
            <a:ext cx="7753470" cy="9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72048" y="5819694"/>
            <a:ext cx="471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r>
              <a:rPr lang="en-US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zh-TW" sz="1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值小於</a:t>
            </a:r>
            <a:r>
              <a:rPr lang="en-US" altLang="zh-TW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0.05</a:t>
            </a:r>
            <a:r>
              <a:rPr lang="zh-TW" altLang="en-US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，**表</a:t>
            </a:r>
            <a:r>
              <a:rPr lang="en-US" altLang="zh-TW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值小於</a:t>
            </a:r>
            <a:r>
              <a:rPr lang="en-US" altLang="zh-TW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0.01</a:t>
            </a:r>
            <a:r>
              <a:rPr lang="zh-TW" altLang="en-US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，***表</a:t>
            </a:r>
            <a:r>
              <a:rPr lang="en-US" altLang="zh-TW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zh-TW" altLang="en-US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值小於</a:t>
            </a:r>
            <a:r>
              <a:rPr lang="en-US" altLang="zh-TW" sz="1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0.001</a:t>
            </a:r>
            <a:endParaRPr lang="zh-TW" altLang="en-US" sz="1400" dirty="0"/>
          </a:p>
        </p:txBody>
      </p:sp>
      <p:sp>
        <p:nvSpPr>
          <p:cNvPr id="7" name="橢圓 6"/>
          <p:cNvSpPr/>
          <p:nvPr/>
        </p:nvSpPr>
        <p:spPr>
          <a:xfrm>
            <a:off x="2699792" y="4476185"/>
            <a:ext cx="1038624" cy="764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風險感認</a:t>
            </a:r>
          </a:p>
        </p:txBody>
      </p:sp>
      <p:sp>
        <p:nvSpPr>
          <p:cNvPr id="8" name="橢圓 7"/>
          <p:cNvSpPr/>
          <p:nvPr/>
        </p:nvSpPr>
        <p:spPr>
          <a:xfrm>
            <a:off x="111667" y="1206813"/>
            <a:ext cx="1038624" cy="76476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利他主義</a:t>
            </a:r>
          </a:p>
        </p:txBody>
      </p:sp>
      <p:sp>
        <p:nvSpPr>
          <p:cNvPr id="9" name="橢圓 8"/>
          <p:cNvSpPr/>
          <p:nvPr/>
        </p:nvSpPr>
        <p:spPr>
          <a:xfrm>
            <a:off x="111667" y="3711420"/>
            <a:ext cx="1038624" cy="76476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法律意識</a:t>
            </a:r>
          </a:p>
        </p:txBody>
      </p:sp>
      <p:sp>
        <p:nvSpPr>
          <p:cNvPr id="10" name="橢圓 9"/>
          <p:cNvSpPr/>
          <p:nvPr/>
        </p:nvSpPr>
        <p:spPr>
          <a:xfrm>
            <a:off x="111667" y="2876551"/>
            <a:ext cx="1038624" cy="76476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安全態度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11667" y="2041682"/>
            <a:ext cx="1038624" cy="76476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11667" y="4554449"/>
            <a:ext cx="1038624" cy="764765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駕駛技巧</a:t>
            </a:r>
          </a:p>
        </p:txBody>
      </p:sp>
      <p:sp>
        <p:nvSpPr>
          <p:cNvPr id="13" name="橢圓 12"/>
          <p:cNvSpPr/>
          <p:nvPr/>
        </p:nvSpPr>
        <p:spPr>
          <a:xfrm>
            <a:off x="111667" y="5389318"/>
            <a:ext cx="1038624" cy="764765"/>
          </a:xfrm>
          <a:prstGeom prst="ellipse">
            <a:avLst/>
          </a:prstGeom>
          <a:solidFill>
            <a:srgbClr val="FBC293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駕駛認知</a:t>
            </a:r>
          </a:p>
        </p:txBody>
      </p:sp>
      <p:sp>
        <p:nvSpPr>
          <p:cNvPr id="14" name="橢圓 13"/>
          <p:cNvSpPr/>
          <p:nvPr/>
        </p:nvSpPr>
        <p:spPr>
          <a:xfrm>
            <a:off x="2699792" y="2041681"/>
            <a:ext cx="1038624" cy="764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安全行為</a:t>
            </a:r>
            <a:endParaRPr lang="zh-TW" altLang="en-US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直線單箭頭接點 14"/>
          <p:cNvCxnSpPr>
            <a:stCxn id="9" idx="6"/>
            <a:endCxn id="14" idx="2"/>
          </p:cNvCxnSpPr>
          <p:nvPr/>
        </p:nvCxnSpPr>
        <p:spPr>
          <a:xfrm flipV="1">
            <a:off x="1150291" y="2424064"/>
            <a:ext cx="1549501" cy="1669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8" idx="6"/>
            <a:endCxn id="14" idx="2"/>
          </p:cNvCxnSpPr>
          <p:nvPr/>
        </p:nvCxnSpPr>
        <p:spPr>
          <a:xfrm>
            <a:off x="1150291" y="1589196"/>
            <a:ext cx="1549501" cy="834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7" idx="0"/>
            <a:endCxn id="14" idx="4"/>
          </p:cNvCxnSpPr>
          <p:nvPr/>
        </p:nvCxnSpPr>
        <p:spPr>
          <a:xfrm flipV="1">
            <a:off x="3219104" y="2806446"/>
            <a:ext cx="0" cy="1669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stCxn id="13" idx="6"/>
            <a:endCxn id="14" idx="2"/>
          </p:cNvCxnSpPr>
          <p:nvPr/>
        </p:nvCxnSpPr>
        <p:spPr>
          <a:xfrm flipV="1">
            <a:off x="1150291" y="2424064"/>
            <a:ext cx="1549501" cy="334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8" idx="6"/>
            <a:endCxn id="7" idx="2"/>
          </p:cNvCxnSpPr>
          <p:nvPr/>
        </p:nvCxnSpPr>
        <p:spPr>
          <a:xfrm>
            <a:off x="1150291" y="1589196"/>
            <a:ext cx="1549501" cy="326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11" idx="6"/>
            <a:endCxn id="7" idx="2"/>
          </p:cNvCxnSpPr>
          <p:nvPr/>
        </p:nvCxnSpPr>
        <p:spPr>
          <a:xfrm>
            <a:off x="1150291" y="2424065"/>
            <a:ext cx="1549501" cy="2434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0" idx="6"/>
            <a:endCxn id="7" idx="2"/>
          </p:cNvCxnSpPr>
          <p:nvPr/>
        </p:nvCxnSpPr>
        <p:spPr>
          <a:xfrm>
            <a:off x="1150291" y="3258934"/>
            <a:ext cx="1549501" cy="1599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9" idx="6"/>
            <a:endCxn id="7" idx="2"/>
          </p:cNvCxnSpPr>
          <p:nvPr/>
        </p:nvCxnSpPr>
        <p:spPr>
          <a:xfrm>
            <a:off x="1150291" y="4093803"/>
            <a:ext cx="1549501" cy="76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2" idx="6"/>
            <a:endCxn id="7" idx="2"/>
          </p:cNvCxnSpPr>
          <p:nvPr/>
        </p:nvCxnSpPr>
        <p:spPr>
          <a:xfrm flipV="1">
            <a:off x="1150291" y="4858568"/>
            <a:ext cx="1549501" cy="7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3" idx="6"/>
            <a:endCxn id="7" idx="2"/>
          </p:cNvCxnSpPr>
          <p:nvPr/>
        </p:nvCxnSpPr>
        <p:spPr>
          <a:xfrm flipV="1">
            <a:off x="1150291" y="4858568"/>
            <a:ext cx="1549501" cy="91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511237" y="1556094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0.18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186143" y="3511171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0.24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60558" y="3807711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0.07</a:t>
            </a:r>
            <a:endParaRPr lang="zh-TW" altLang="en-US" sz="1600" dirty="0"/>
          </a:p>
        </p:txBody>
      </p:sp>
      <p:sp>
        <p:nvSpPr>
          <p:cNvPr id="36" name="矩形 35"/>
          <p:cNvSpPr/>
          <p:nvPr/>
        </p:nvSpPr>
        <p:spPr>
          <a:xfrm>
            <a:off x="967498" y="5220041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0.05</a:t>
            </a:r>
            <a:endParaRPr lang="zh-TW" altLang="en-US" sz="1600" dirty="0"/>
          </a:p>
        </p:txBody>
      </p:sp>
      <p:sp>
        <p:nvSpPr>
          <p:cNvPr id="37" name="矩形 36"/>
          <p:cNvSpPr/>
          <p:nvPr/>
        </p:nvSpPr>
        <p:spPr>
          <a:xfrm>
            <a:off x="1454486" y="2102728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0.50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91627" y="2707274"/>
            <a:ext cx="536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0.11</a:t>
            </a:r>
            <a:endParaRPr lang="zh-TW" altLang="en-US" sz="1600" dirty="0"/>
          </a:p>
        </p:txBody>
      </p:sp>
      <p:sp>
        <p:nvSpPr>
          <p:cNvPr id="39" name="矩形 38"/>
          <p:cNvSpPr/>
          <p:nvPr/>
        </p:nvSpPr>
        <p:spPr>
          <a:xfrm>
            <a:off x="1273689" y="3185947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0.29</a:t>
            </a:r>
            <a:endParaRPr lang="zh-TW" altLang="en-US" sz="1600" dirty="0"/>
          </a:p>
        </p:txBody>
      </p:sp>
      <p:sp>
        <p:nvSpPr>
          <p:cNvPr id="40" name="矩形 39"/>
          <p:cNvSpPr/>
          <p:nvPr/>
        </p:nvSpPr>
        <p:spPr>
          <a:xfrm>
            <a:off x="1125864" y="4210519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0.06</a:t>
            </a:r>
            <a:endParaRPr lang="zh-TW" altLang="en-US" sz="1600" dirty="0"/>
          </a:p>
        </p:txBody>
      </p:sp>
      <p:sp>
        <p:nvSpPr>
          <p:cNvPr id="41" name="矩形 40"/>
          <p:cNvSpPr/>
          <p:nvPr/>
        </p:nvSpPr>
        <p:spPr>
          <a:xfrm>
            <a:off x="1087122" y="4654468"/>
            <a:ext cx="612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-0.12</a:t>
            </a:r>
            <a:endParaRPr lang="zh-TW" altLang="en-US" sz="1600" dirty="0"/>
          </a:p>
        </p:txBody>
      </p:sp>
      <p:sp>
        <p:nvSpPr>
          <p:cNvPr id="42" name="矩形 41"/>
          <p:cNvSpPr/>
          <p:nvPr/>
        </p:nvSpPr>
        <p:spPr>
          <a:xfrm>
            <a:off x="1428160" y="5509949"/>
            <a:ext cx="632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kern="1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0.11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318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58972"/>
            <a:ext cx="8856984" cy="507834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013CBF"/>
                </a:solidFill>
              </a:rPr>
              <a:t>何謂優良的交通安全文化？</a:t>
            </a:r>
            <a:endParaRPr lang="en-US" altLang="zh-TW" sz="3200" dirty="0" smtClean="0">
              <a:solidFill>
                <a:srgbClr val="013CBF"/>
              </a:solidFill>
            </a:endParaRPr>
          </a:p>
          <a:p>
            <a:pPr marL="0" indent="0">
              <a:buNone/>
            </a:pPr>
            <a:endParaRPr lang="en-US" altLang="zh-TW" sz="3200" dirty="0" smtClean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88913"/>
            <a:ext cx="8712968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貳、交通安全文化理論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(6/7)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56321"/>
              </p:ext>
            </p:extLst>
          </p:nvPr>
        </p:nvGraphicFramePr>
        <p:xfrm>
          <a:off x="323528" y="1700808"/>
          <a:ext cx="8568952" cy="4450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303">
                  <a:extLst>
                    <a:ext uri="{9D8B030D-6E8A-4147-A177-3AD203B41FA5}">
                      <a16:colId xmlns:a16="http://schemas.microsoft.com/office/drawing/2014/main" xmlns="" val="172046383"/>
                    </a:ext>
                  </a:extLst>
                </a:gridCol>
                <a:gridCol w="6123649">
                  <a:extLst>
                    <a:ext uri="{9D8B030D-6E8A-4147-A177-3AD203B41FA5}">
                      <a16:colId xmlns:a16="http://schemas.microsoft.com/office/drawing/2014/main" xmlns="" val="1793528714"/>
                    </a:ext>
                  </a:extLst>
                </a:gridCol>
              </a:tblGrid>
              <a:tr h="1079581">
                <a:tc>
                  <a:txBody>
                    <a:bodyPr/>
                    <a:lstStyle/>
                    <a:p>
                      <a:pPr marL="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正確價值觀</a:t>
                      </a:r>
                      <a:endParaRPr lang="en-US" altLang="zh-TW" sz="2400" b="1" dirty="0" smtClean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lvl="1" indent="0" algn="ctr">
                        <a:buFont typeface="Wingdings" panose="05000000000000000000" pitchFamily="2" charset="2"/>
                        <a:buNone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與正向態度</a:t>
                      </a:r>
                      <a:endParaRPr lang="en-US" altLang="zh-TW" sz="2400" b="1" dirty="0" smtClean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2" indent="-285750" algn="l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深信交通安全是絕對重要的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lvl="2" indent="-285750" algn="l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願意為交通安全付出代價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lvl="2" indent="-285750" algn="l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交通不安全，一切枉然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3677"/>
                  </a:ext>
                </a:extLst>
              </a:tr>
              <a:tr h="107958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強烈公民意識</a:t>
                      </a:r>
                      <a:endParaRPr lang="en-US" altLang="zh-TW" sz="2400" b="1" dirty="0" smtClean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及社會責任</a:t>
                      </a:r>
                      <a:endParaRPr lang="zh-TW" altLang="en-US" sz="2400" b="1" dirty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交通安全是每個人均應該信守的責任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一個人違規，眾人均受害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85750" lvl="2" indent="-285750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交通安全由我做起，保護自己也保護別人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393481"/>
                  </a:ext>
                </a:extLst>
              </a:tr>
              <a:tr h="82375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</a:t>
                      </a:r>
                      <a:endParaRPr lang="en-US" altLang="zh-TW" sz="2400" b="1" dirty="0" smtClean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的義務</a:t>
                      </a:r>
                      <a:endParaRPr lang="zh-TW" altLang="en-US" sz="2400" b="1" dirty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3525" lvl="2" indent="-263525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絕對遵守交通規則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63525" lvl="2" indent="-263525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遵守交通規則，全民交通安全才能有保障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9144370"/>
                  </a:ext>
                </a:extLst>
              </a:tr>
              <a:tr h="1409453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認知無法預期</a:t>
                      </a:r>
                      <a:endParaRPr lang="en-US" altLang="zh-TW" sz="2400" b="1" dirty="0" smtClean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BD031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之風險與傷害</a:t>
                      </a:r>
                      <a:endParaRPr lang="zh-TW" altLang="en-US" sz="2400" b="1" dirty="0">
                        <a:solidFill>
                          <a:srgbClr val="BD031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63525" lvl="2" indent="-263525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體認交通事故風險存在的事實，絕不逞強挑戰事故風險</a:t>
                      </a:r>
                      <a:endParaRPr lang="en-US" altLang="zh-TW" sz="22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263525" lvl="2" indent="-263525">
                        <a:spcBef>
                          <a:spcPts val="0"/>
                        </a:spcBef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2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謹慎提防交通事故之發生，不做愚昧無知、魯莽逞勇之行為</a:t>
                      </a:r>
                      <a:endParaRPr lang="zh-TW" altLang="en-US" sz="22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187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564C881-80A5-4746-ADE5-2EC145D4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貳、交通安全文化理論 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(7/7)</a:t>
            </a:r>
            <a:endParaRPr lang="zh-TW" altLang="en-US" sz="4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63DCD29-9651-44FC-97BA-BF8702DA3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289318"/>
            <a:ext cx="8658274" cy="4355753"/>
          </a:xfrm>
        </p:spPr>
        <p:txBody>
          <a:bodyPr/>
          <a:lstStyle/>
          <a:p>
            <a:pPr marL="449263" indent="-3556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rgbClr val="C00000"/>
                </a:solidFill>
              </a:rPr>
              <a:t>改造交通安全文化三步驟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D54E05FE-5E4A-46E7-A3E8-D64D9C4C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6056-67A1-460C-8D55-8E0798092675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xmlns="" id="{8F5D5CB1-3235-402B-BCC6-F4DE581E84D4}"/>
              </a:ext>
            </a:extLst>
          </p:cNvPr>
          <p:cNvGrpSpPr>
            <a:grpSpLocks noChangeAspect="1"/>
          </p:cNvGrpSpPr>
          <p:nvPr/>
        </p:nvGrpSpPr>
        <p:grpSpPr>
          <a:xfrm>
            <a:off x="717735" y="2199472"/>
            <a:ext cx="1809000" cy="1809000"/>
            <a:chOff x="1452403" y="1832669"/>
            <a:chExt cx="2707454" cy="2711710"/>
          </a:xfrm>
        </p:grpSpPr>
        <p:grpSp>
          <p:nvGrpSpPr>
            <p:cNvPr id="6" name="组合 51">
              <a:extLst>
                <a:ext uri="{FF2B5EF4-FFF2-40B4-BE49-F238E27FC236}">
                  <a16:creationId xmlns:a16="http://schemas.microsoft.com/office/drawing/2014/main" xmlns="" id="{63296657-8655-48D9-AF4C-07DE5B359F5A}"/>
                </a:ext>
              </a:extLst>
            </p:cNvPr>
            <p:cNvGrpSpPr/>
            <p:nvPr/>
          </p:nvGrpSpPr>
          <p:grpSpPr>
            <a:xfrm>
              <a:off x="1452403" y="1832669"/>
              <a:ext cx="2707454" cy="2711710"/>
              <a:chOff x="1393278" y="1580877"/>
              <a:chExt cx="2707454" cy="2711710"/>
            </a:xfrm>
          </p:grpSpPr>
          <p:sp>
            <p:nvSpPr>
              <p:cNvPr id="9" name="Oval 5">
                <a:extLst>
                  <a:ext uri="{FF2B5EF4-FFF2-40B4-BE49-F238E27FC236}">
                    <a16:creationId xmlns:a16="http://schemas.microsoft.com/office/drawing/2014/main" xmlns="" id="{D3B505A7-0644-44DB-9182-FD5D2AFA5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chemeClr val="accent2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xmlns="" id="{88659855-0EC4-4737-997B-0ACD95D45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5CD7298-F584-4D8D-BA6C-E94347630687}"/>
                </a:ext>
              </a:extLst>
            </p:cNvPr>
            <p:cNvSpPr/>
            <p:nvPr/>
          </p:nvSpPr>
          <p:spPr>
            <a:xfrm>
              <a:off x="1631505" y="2992570"/>
              <a:ext cx="2349245" cy="1384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安全意識</a:t>
              </a:r>
              <a:r>
                <a:rPr lang="en-US" altLang="zh-TW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覺醒</a:t>
              </a:r>
              <a:endParaRPr lang="zh-CN" altLang="en-US" sz="2700" b="1" dirty="0">
                <a:solidFill>
                  <a:srgbClr val="FBFBF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本框 76">
              <a:extLst>
                <a:ext uri="{FF2B5EF4-FFF2-40B4-BE49-F238E27FC236}">
                  <a16:creationId xmlns:a16="http://schemas.microsoft.com/office/drawing/2014/main" xmlns="" id="{ECC27448-4CCF-406A-8574-6A6919A3AFBA}"/>
                </a:ext>
              </a:extLst>
            </p:cNvPr>
            <p:cNvSpPr txBox="1"/>
            <p:nvPr/>
          </p:nvSpPr>
          <p:spPr>
            <a:xfrm>
              <a:off x="2406019" y="2326966"/>
              <a:ext cx="952941" cy="83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0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xmlns="" id="{2CAABF82-F651-40B0-A322-96C57F2F5B6B}"/>
              </a:ext>
            </a:extLst>
          </p:cNvPr>
          <p:cNvGrpSpPr>
            <a:grpSpLocks noChangeAspect="1"/>
          </p:cNvGrpSpPr>
          <p:nvPr/>
        </p:nvGrpSpPr>
        <p:grpSpPr>
          <a:xfrm>
            <a:off x="3683662" y="2178719"/>
            <a:ext cx="1809000" cy="1809000"/>
            <a:chOff x="4664144" y="1832668"/>
            <a:chExt cx="2703198" cy="2711712"/>
          </a:xfrm>
        </p:grpSpPr>
        <p:grpSp>
          <p:nvGrpSpPr>
            <p:cNvPr id="12" name="组合 54">
              <a:extLst>
                <a:ext uri="{FF2B5EF4-FFF2-40B4-BE49-F238E27FC236}">
                  <a16:creationId xmlns:a16="http://schemas.microsoft.com/office/drawing/2014/main" xmlns="" id="{3B2D725E-8E8B-4C39-80D0-8B19F1047D8C}"/>
                </a:ext>
              </a:extLst>
            </p:cNvPr>
            <p:cNvGrpSpPr/>
            <p:nvPr/>
          </p:nvGrpSpPr>
          <p:grpSpPr>
            <a:xfrm>
              <a:off x="4664144" y="1832668"/>
              <a:ext cx="2703198" cy="2711712"/>
              <a:chOff x="4605019" y="1580876"/>
              <a:chExt cx="2703198" cy="2711712"/>
            </a:xfrm>
          </p:grpSpPr>
          <p:sp>
            <p:nvSpPr>
              <p:cNvPr id="15" name="Oval 7">
                <a:extLst>
                  <a:ext uri="{FF2B5EF4-FFF2-40B4-BE49-F238E27FC236}">
                    <a16:creationId xmlns:a16="http://schemas.microsoft.com/office/drawing/2014/main" xmlns="" id="{D8CB619F-221A-4EF1-A559-76D82D50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019" y="1580876"/>
                <a:ext cx="2703198" cy="2711712"/>
              </a:xfrm>
              <a:prstGeom prst="ellipse">
                <a:avLst/>
              </a:prstGeom>
              <a:solidFill>
                <a:schemeClr val="accent1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Oval 8">
                <a:extLst>
                  <a:ext uri="{FF2B5EF4-FFF2-40B4-BE49-F238E27FC236}">
                    <a16:creationId xmlns:a16="http://schemas.microsoft.com/office/drawing/2014/main" xmlns="" id="{A46BA320-F1E7-491C-9B9F-CFB6C3E4E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1644" y="1661761"/>
                <a:ext cx="2545688" cy="2549946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5A0039A6-87E6-401E-AF18-D5DE71B02577}"/>
                </a:ext>
              </a:extLst>
            </p:cNvPr>
            <p:cNvSpPr/>
            <p:nvPr/>
          </p:nvSpPr>
          <p:spPr>
            <a:xfrm>
              <a:off x="4899168" y="3014643"/>
              <a:ext cx="2345553" cy="1384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安全知能</a:t>
              </a:r>
              <a:endParaRPr lang="en-US" altLang="zh-TW" sz="2700" b="1" dirty="0">
                <a:solidFill>
                  <a:srgbClr val="FBFBF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提升</a:t>
              </a:r>
              <a:endParaRPr lang="zh-CN" altLang="en-US" sz="2700" b="1" dirty="0">
                <a:solidFill>
                  <a:srgbClr val="FBFBF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本框 77">
              <a:extLst>
                <a:ext uri="{FF2B5EF4-FFF2-40B4-BE49-F238E27FC236}">
                  <a16:creationId xmlns:a16="http://schemas.microsoft.com/office/drawing/2014/main" xmlns="" id="{CB6B023D-79F9-4434-92DF-D3EE179A1BE9}"/>
                </a:ext>
              </a:extLst>
            </p:cNvPr>
            <p:cNvSpPr txBox="1"/>
            <p:nvPr/>
          </p:nvSpPr>
          <p:spPr>
            <a:xfrm>
              <a:off x="5610919" y="2336493"/>
              <a:ext cx="951444" cy="83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0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6">
            <a:extLst>
              <a:ext uri="{FF2B5EF4-FFF2-40B4-BE49-F238E27FC236}">
                <a16:creationId xmlns:a16="http://schemas.microsoft.com/office/drawing/2014/main" xmlns="" id="{7FF6E233-4514-4354-9BC6-240E687FB231}"/>
              </a:ext>
            </a:extLst>
          </p:cNvPr>
          <p:cNvGrpSpPr/>
          <p:nvPr/>
        </p:nvGrpSpPr>
        <p:grpSpPr>
          <a:xfrm>
            <a:off x="6636486" y="2217354"/>
            <a:ext cx="1809001" cy="1809000"/>
            <a:chOff x="7912386" y="1832668"/>
            <a:chExt cx="2703198" cy="2711712"/>
          </a:xfrm>
        </p:grpSpPr>
        <p:grpSp>
          <p:nvGrpSpPr>
            <p:cNvPr id="18" name="组合 57">
              <a:extLst>
                <a:ext uri="{FF2B5EF4-FFF2-40B4-BE49-F238E27FC236}">
                  <a16:creationId xmlns:a16="http://schemas.microsoft.com/office/drawing/2014/main" xmlns="" id="{FE6192E0-C999-4622-ADF2-3BF2F648FEB6}"/>
                </a:ext>
              </a:extLst>
            </p:cNvPr>
            <p:cNvGrpSpPr/>
            <p:nvPr/>
          </p:nvGrpSpPr>
          <p:grpSpPr>
            <a:xfrm>
              <a:off x="7912386" y="1832668"/>
              <a:ext cx="2703198" cy="2711712"/>
              <a:chOff x="7853261" y="1580876"/>
              <a:chExt cx="2703198" cy="2711712"/>
            </a:xfrm>
          </p:grpSpPr>
          <p:sp>
            <p:nvSpPr>
              <p:cNvPr id="21" name="Oval 9">
                <a:extLst>
                  <a:ext uri="{FF2B5EF4-FFF2-40B4-BE49-F238E27FC236}">
                    <a16:creationId xmlns:a16="http://schemas.microsoft.com/office/drawing/2014/main" xmlns="" id="{EA93F3C7-DB0A-4E82-BC7E-D670C626C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261" y="1580876"/>
                <a:ext cx="2703198" cy="2711712"/>
              </a:xfrm>
              <a:prstGeom prst="ellipse">
                <a:avLst/>
              </a:prstGeom>
              <a:solidFill>
                <a:schemeClr val="accent6"/>
              </a:solidFill>
              <a:ln w="38100" cap="flat">
                <a:solidFill>
                  <a:schemeClr val="bg2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10">
                <a:extLst>
                  <a:ext uri="{FF2B5EF4-FFF2-40B4-BE49-F238E27FC236}">
                    <a16:creationId xmlns:a16="http://schemas.microsoft.com/office/drawing/2014/main" xmlns="" id="{E16B7294-77E9-46FA-B6BC-DB69B8272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4146" y="1661761"/>
                <a:ext cx="2541432" cy="2549946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5C72524C-5001-4B25-8FC5-64055CC1E65B}"/>
                </a:ext>
              </a:extLst>
            </p:cNvPr>
            <p:cNvSpPr/>
            <p:nvPr/>
          </p:nvSpPr>
          <p:spPr>
            <a:xfrm>
              <a:off x="8133476" y="2960232"/>
              <a:ext cx="2345551" cy="1384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安全行為</a:t>
              </a:r>
              <a:endParaRPr lang="en-US" altLang="zh-TW" sz="2700" b="1" dirty="0">
                <a:solidFill>
                  <a:srgbClr val="FBFBF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700" b="1" dirty="0">
                  <a:solidFill>
                    <a:srgbClr val="FBFBF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</a:t>
              </a:r>
              <a:endParaRPr lang="zh-CN" altLang="en-US" sz="2700" b="1" dirty="0">
                <a:solidFill>
                  <a:srgbClr val="FBFBF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本框 78">
              <a:extLst>
                <a:ext uri="{FF2B5EF4-FFF2-40B4-BE49-F238E27FC236}">
                  <a16:creationId xmlns:a16="http://schemas.microsoft.com/office/drawing/2014/main" xmlns="" id="{66BF7FAB-2528-4810-96DA-21646360E366}"/>
                </a:ext>
              </a:extLst>
            </p:cNvPr>
            <p:cNvSpPr txBox="1"/>
            <p:nvPr/>
          </p:nvSpPr>
          <p:spPr>
            <a:xfrm>
              <a:off x="8870287" y="2272556"/>
              <a:ext cx="951443" cy="830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000" dirty="0">
                <a:solidFill>
                  <a:srgbClr val="FDFDF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60">
            <a:extLst>
              <a:ext uri="{FF2B5EF4-FFF2-40B4-BE49-F238E27FC236}">
                <a16:creationId xmlns:a16="http://schemas.microsoft.com/office/drawing/2014/main" xmlns="" id="{C666FB73-7F37-44BB-8811-3C5A0FDEB346}"/>
              </a:ext>
            </a:extLst>
          </p:cNvPr>
          <p:cNvGrpSpPr/>
          <p:nvPr/>
        </p:nvGrpSpPr>
        <p:grpSpPr>
          <a:xfrm>
            <a:off x="2648502" y="3103972"/>
            <a:ext cx="882622" cy="137051"/>
            <a:chOff x="2929691" y="2127825"/>
            <a:chExt cx="900366" cy="126498"/>
          </a:xfrm>
        </p:grpSpPr>
        <p:sp>
          <p:nvSpPr>
            <p:cNvPr id="24" name="Oval 13">
              <a:extLst>
                <a:ext uri="{FF2B5EF4-FFF2-40B4-BE49-F238E27FC236}">
                  <a16:creationId xmlns:a16="http://schemas.microsoft.com/office/drawing/2014/main" xmlns="" id="{FDFE04D6-C3CB-448D-96BE-53160760C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xmlns="" id="{AF7834BA-415C-4651-8566-1A8AE8FE3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A2F41DAD-FA20-4C37-8652-D40A116F20FF}"/>
                </a:ext>
              </a:extLst>
            </p:cNvPr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66">
            <a:extLst>
              <a:ext uri="{FF2B5EF4-FFF2-40B4-BE49-F238E27FC236}">
                <a16:creationId xmlns:a16="http://schemas.microsoft.com/office/drawing/2014/main" xmlns="" id="{458A5A90-BEA8-4BEB-A769-739C0B60045E}"/>
              </a:ext>
            </a:extLst>
          </p:cNvPr>
          <p:cNvGrpSpPr/>
          <p:nvPr/>
        </p:nvGrpSpPr>
        <p:grpSpPr>
          <a:xfrm>
            <a:off x="5656477" y="3083219"/>
            <a:ext cx="882622" cy="137152"/>
            <a:chOff x="5627069" y="2127825"/>
            <a:chExt cx="900366" cy="126498"/>
          </a:xfrm>
        </p:grpSpPr>
        <p:sp>
          <p:nvSpPr>
            <p:cNvPr id="28" name="Oval 16">
              <a:extLst>
                <a:ext uri="{FF2B5EF4-FFF2-40B4-BE49-F238E27FC236}">
                  <a16:creationId xmlns:a16="http://schemas.microsoft.com/office/drawing/2014/main" xmlns="" id="{B45DB0B1-3023-4C98-AE1F-7E74A86B6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xmlns="" id="{91D136FE-2CAC-4885-B34E-4034FBC42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xmlns="" id="{C91E3737-738F-484E-B52D-71FFB234E140}"/>
                </a:ext>
              </a:extLst>
            </p:cNvPr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954F2788-8369-43CE-806B-688ECC695E81}"/>
              </a:ext>
            </a:extLst>
          </p:cNvPr>
          <p:cNvSpPr/>
          <p:nvPr/>
        </p:nvSpPr>
        <p:spPr>
          <a:xfrm>
            <a:off x="416812" y="4170961"/>
            <a:ext cx="2708999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引發全民對交通安全的注意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認識交通事故的風險與後果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了解交通安全的價值與重要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灌輸守法對維護安全的必要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宣導利他用路行為的重要性</a:t>
            </a:r>
            <a:endParaRPr lang="zh-CN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5E90666-1A41-45C6-BEB5-F5E2D5D08E0C}"/>
              </a:ext>
            </a:extLst>
          </p:cNvPr>
          <p:cNvSpPr/>
          <p:nvPr/>
        </p:nvSpPr>
        <p:spPr>
          <a:xfrm>
            <a:off x="3253420" y="4170960"/>
            <a:ext cx="266948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五大基本守則</a:t>
            </a: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串接學校、駕駛與社會教育</a:t>
            </a: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交通安全教育教材設計編製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培育交通安全教育推廣師資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建立有效執行與監督之機制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B3F89E15-2AC9-4390-AD75-9FFFD16016BA}"/>
              </a:ext>
            </a:extLst>
          </p:cNvPr>
          <p:cNvSpPr/>
          <p:nvPr/>
        </p:nvSpPr>
        <p:spPr>
          <a:xfrm>
            <a:off x="6188232" y="4170960"/>
            <a:ext cx="2705507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推動激勵民眾守法獎勵制度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落實執法樹立用路行為規範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強化違規記點之再教育功能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推動標竿運動帶動社會學習</a:t>
            </a:r>
            <a:endParaRPr lang="en-US" altLang="zh-TW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00025" indent="-200025" algn="just">
              <a:buFont typeface="+mj-lt"/>
              <a:buAutoNum type="arabicPeriod"/>
            </a:pP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五大運動</a:t>
            </a:r>
            <a:r>
              <a:rPr lang="zh-TW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實踐安全行為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8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515" y="188640"/>
            <a:ext cx="8820980" cy="792088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參、國民基本交通安全教育藍圖</a:t>
            </a:r>
            <a:endParaRPr lang="zh-TW" altLang="en-US" sz="4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233566"/>
              </p:ext>
            </p:extLst>
          </p:nvPr>
        </p:nvGraphicFramePr>
        <p:xfrm>
          <a:off x="215515" y="1196753"/>
          <a:ext cx="8712968" cy="49649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4874305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1147162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81613178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1635269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32825167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88317410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196400312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372875942"/>
                    </a:ext>
                  </a:extLst>
                </a:gridCol>
              </a:tblGrid>
              <a:tr h="39751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類別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安全文化素養培育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基本交通安全技能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角色與運具使用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教育學習重點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06602"/>
                  </a:ext>
                </a:extLst>
              </a:tr>
              <a:tr h="5683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意識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覺醒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知能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傳授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行為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實踐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2629659"/>
                  </a:ext>
                </a:extLst>
              </a:tr>
              <a:tr h="4396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學前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社會教育及執法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交通安全五大守則之建立</a:t>
                      </a:r>
                      <a:endParaRPr lang="en-US" altLang="zh-TW" sz="1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交通系統潛在危機之掌握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基本路權與交通法規認識</a:t>
                      </a:r>
                      <a:endParaRPr lang="en-US" altLang="zh-TW" sz="18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行人與乘客交通安全技能</a:t>
                      </a:r>
                      <a:endParaRPr lang="en-US" altLang="zh-TW" sz="18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安全使用公共運輸之技能</a:t>
                      </a:r>
                      <a:endParaRPr lang="en-US" altLang="zh-TW" sz="18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altLang="en-US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安全騎乘自行車知識技能</a:t>
                      </a:r>
                      <a:endParaRPr lang="en-US" altLang="zh-TW" sz="18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altLang="en-US" sz="18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交通維護及事故救護協助</a:t>
                      </a:r>
                      <a:endParaRPr lang="zh-TW" altLang="en-US" sz="2100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乘客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31765661"/>
                  </a:ext>
                </a:extLst>
              </a:tr>
              <a:tr h="4396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幼教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乘客、行人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12375936"/>
                  </a:ext>
                </a:extLst>
              </a:tr>
              <a:tr h="508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國小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學校教育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乘客、行人、自行車、</a:t>
                      </a:r>
                      <a:endParaRPr lang="en-US" altLang="zh-TW" sz="1400" b="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公共運輸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00921268"/>
                  </a:ext>
                </a:extLst>
              </a:tr>
              <a:tr h="508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乘客、行人、自行車、公共運輸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8476080"/>
                  </a:ext>
                </a:extLst>
              </a:tr>
              <a:tr h="508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524000" algn="l"/>
                        </a:tabLst>
                      </a:pPr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自行車、機車、小客車、公共運輸、行人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73894746"/>
                  </a:ext>
                </a:extLst>
              </a:tr>
              <a:tr h="508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大專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駕駛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機車、小客車、行人、自行車、安全志工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88091119"/>
                  </a:ext>
                </a:extLst>
              </a:tr>
              <a:tr h="508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成年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機車、小客車、行人、自行車、安全志工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67800268"/>
                  </a:ext>
                </a:extLst>
              </a:tr>
              <a:tr h="508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老年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機車、行人、自行車、公共運輸、小客車</a:t>
                      </a:r>
                      <a:endParaRPr lang="zh-TW" altLang="en-US" sz="1400" b="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375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9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712968" cy="8509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肆、學校交通安全教育之目標</a:t>
            </a:r>
            <a:endParaRPr lang="en-US" altLang="zh-TW" sz="4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6" cy="50405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正確交通安全觀念與態度的引導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道路充滿危險，不是嬉戲耍酷的</a:t>
            </a:r>
            <a:r>
              <a:rPr lang="zh-TW" altLang="en-US" sz="2000" b="1" dirty="0">
                <a:solidFill>
                  <a:srgbClr val="C00000"/>
                </a:solidFill>
              </a:rPr>
              <a:t>地方！進入前務必作好萬全的準備！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交通安全是一生的</a:t>
            </a:r>
            <a:r>
              <a:rPr lang="zh-TW" altLang="en-US" sz="2000" b="1" dirty="0">
                <a:solidFill>
                  <a:srgbClr val="C00000"/>
                </a:solidFill>
              </a:rPr>
              <a:t>保命工作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，學好交通安全知識與技能是絕對必要的！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一人不守法，全民的交通安全均不保！絕不做殘害他人幸福的兇手！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維護道路交通安全是現代公民應有的責任與義務！交通安全由我做起！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建立守護終生交通安全的好觀念：五大守則 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交通安全第一守則：</a:t>
            </a:r>
            <a:r>
              <a:rPr lang="zh-TW" altLang="en-US" sz="2000" b="1" dirty="0">
                <a:solidFill>
                  <a:srgbClr val="1E03BD"/>
                </a:solidFill>
              </a:rPr>
              <a:t>熟悉路權、遵守法規。 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交通安全第二守則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我看得見您，您看得見我，交通才會安全。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第三守則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謹守安全空間</a:t>
            </a:r>
            <a:r>
              <a:rPr lang="en-US" altLang="zh-TW" sz="2000" b="1" dirty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不作沒有絕對安全把握的交通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</a:t>
            </a:r>
            <a:endParaRPr lang="zh-TW" altLang="en-US" sz="2000" b="1" dirty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第四守則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利他用路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觀 </a:t>
            </a:r>
            <a:r>
              <a:rPr lang="en-US" altLang="zh-TW" sz="2000" b="1" dirty="0" smtClean="0">
                <a:solidFill>
                  <a:srgbClr val="1E03BD"/>
                </a:solidFill>
              </a:rPr>
              <a:t>--</a:t>
            </a:r>
            <a:r>
              <a:rPr lang="zh-TW" altLang="en-US" sz="2000" b="1" dirty="0">
                <a:solidFill>
                  <a:srgbClr val="1E03BD"/>
                </a:solidFill>
              </a:rPr>
              <a:t>不作妨礙他人安全與方便的交通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</a:t>
            </a:r>
            <a:endParaRPr lang="zh-TW" altLang="en-US" sz="2000" b="1" dirty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交通安全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第五守則 </a:t>
            </a:r>
            <a:r>
              <a:rPr lang="zh-TW" altLang="en-US" sz="2000" b="1" dirty="0">
                <a:solidFill>
                  <a:srgbClr val="C00000"/>
                </a:solidFill>
              </a:rPr>
              <a:t>：</a:t>
            </a:r>
            <a:r>
              <a:rPr lang="zh-TW" altLang="en-US" sz="2000" b="1" dirty="0">
                <a:solidFill>
                  <a:srgbClr val="1E03BD"/>
                </a:solidFill>
              </a:rPr>
              <a:t>防衛兼顧的安全用路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 </a:t>
            </a:r>
            <a:r>
              <a:rPr lang="en-US" altLang="zh-TW" sz="2000" b="1" dirty="0" smtClean="0">
                <a:solidFill>
                  <a:srgbClr val="1E03BD"/>
                </a:solidFill>
              </a:rPr>
              <a:t>--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 </a:t>
            </a:r>
            <a:r>
              <a:rPr lang="zh-TW" altLang="en-US" sz="2000" b="1" dirty="0">
                <a:solidFill>
                  <a:srgbClr val="1E03BD"/>
                </a:solidFill>
              </a:rPr>
              <a:t>不作事故的製造者，也不成為無辜的事故受害者。</a:t>
            </a:r>
            <a:endParaRPr lang="en-US" altLang="zh-TW" sz="2000" b="1" dirty="0">
              <a:solidFill>
                <a:srgbClr val="1E03BD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傳授應付日常生活所需之交通安全知識與技能</a:t>
            </a:r>
            <a:endParaRPr lang="en-US" altLang="zh-TW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1E03BD"/>
                </a:solidFill>
              </a:rPr>
              <a:t>行人、乘客、自行車、機車、小客車等</a:t>
            </a:r>
            <a:r>
              <a:rPr lang="zh-TW" altLang="en-US" sz="2000" b="1" dirty="0">
                <a:solidFill>
                  <a:srgbClr val="1E03BD"/>
                </a:solidFill>
              </a:rPr>
              <a:t>交通工具之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交通安全知識與技能</a:t>
            </a:r>
            <a:endParaRPr lang="en-US" altLang="zh-TW" sz="2000" b="1" dirty="0" smtClean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1E03BD"/>
                </a:solidFill>
              </a:rPr>
              <a:t>交通安全新問題、新知識、新技術、新法規與政策之系統性教學與宣導</a:t>
            </a:r>
            <a:endParaRPr lang="zh-TW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3569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3508" y="1124744"/>
            <a:ext cx="8928992" cy="4908034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dirty="0">
                <a:solidFill>
                  <a:srgbClr val="C00000"/>
                </a:solidFill>
              </a:rPr>
              <a:t>路</a:t>
            </a:r>
            <a:r>
              <a:rPr lang="zh-TW" altLang="zh-TW" dirty="0" smtClean="0">
                <a:solidFill>
                  <a:srgbClr val="C00000"/>
                </a:solidFill>
              </a:rPr>
              <a:t>權</a:t>
            </a:r>
            <a:r>
              <a:rPr lang="en-US" altLang="zh-TW" dirty="0" smtClean="0">
                <a:solidFill>
                  <a:srgbClr val="C00000"/>
                </a:solidFill>
              </a:rPr>
              <a:t>(Right of way)</a:t>
            </a:r>
            <a:r>
              <a:rPr lang="zh-TW" altLang="en-US" dirty="0" smtClean="0"/>
              <a:t>是</a:t>
            </a:r>
            <a:r>
              <a:rPr lang="zh-TW" altLang="zh-TW" dirty="0" smtClean="0"/>
              <a:t>規範</a:t>
            </a:r>
            <a:r>
              <a:rPr lang="zh-TW" altLang="zh-TW" dirty="0"/>
              <a:t>用路優先順序、排解車輛行進衝突的最高指導</a:t>
            </a:r>
            <a:r>
              <a:rPr lang="zh-TW" altLang="zh-TW" dirty="0" smtClean="0"/>
              <a:t>原則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/>
              <a:t>路權透過如下方法呈現，以確保行車秩序與交通安全</a:t>
            </a:r>
            <a:endParaRPr lang="en-US" altLang="zh-TW" dirty="0" smtClean="0"/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空間分離原則：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車道</a:t>
            </a:r>
            <a:r>
              <a:rPr lang="zh-TW" altLang="en-US" sz="2200" b="1" dirty="0">
                <a:solidFill>
                  <a:srgbClr val="1E03BD"/>
                </a:solidFill>
              </a:rPr>
              <a:t>線、停等線、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分隔島、專用道等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時間分離原則：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透過交通號誌管制以分隔車輛使用時間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marL="914400" lvl="1" indent="-457200">
              <a:spcBef>
                <a:spcPts val="300"/>
              </a:spcBef>
              <a:buAutoNum type="arabicParenBoth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一般管制規則：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轉彎車讓直行車、支線道讓幹道車先行等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/>
              <a:t>快跑的小綠人代表的「</a:t>
            </a:r>
            <a:r>
              <a:rPr lang="zh-TW" altLang="en-US" dirty="0">
                <a:solidFill>
                  <a:srgbClr val="C00000"/>
                </a:solidFill>
              </a:rPr>
              <a:t>路權</a:t>
            </a:r>
            <a:r>
              <a:rPr lang="zh-TW" altLang="en-US" dirty="0"/>
              <a:t>」為何？要如何遵守？</a:t>
            </a:r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C00000"/>
                </a:solidFill>
              </a:rPr>
              <a:t>路權</a:t>
            </a:r>
            <a:r>
              <a:rPr lang="zh-TW" altLang="en-US" dirty="0" smtClean="0"/>
              <a:t>是用路人使用道路之遊戲規則，它排除了用路人動</a:t>
            </a:r>
            <a:r>
              <a:rPr lang="zh-TW" altLang="en-US" dirty="0"/>
              <a:t>線</a:t>
            </a:r>
            <a:r>
              <a:rPr lang="zh-TW" altLang="en-US" dirty="0" smtClean="0"/>
              <a:t>間的大部分衝突，</a:t>
            </a:r>
            <a:r>
              <a:rPr lang="zh-TW" altLang="en-US" dirty="0" smtClean="0">
                <a:solidFill>
                  <a:srgbClr val="C00000"/>
                </a:solidFill>
              </a:rPr>
              <a:t>化解了潛在的碰撞危機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47675" indent="-4476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C00000"/>
                </a:solidFill>
              </a:rPr>
              <a:t>了解路權</a:t>
            </a:r>
            <a:r>
              <a:rPr lang="zh-TW" altLang="en-US" dirty="0" smtClean="0">
                <a:solidFill>
                  <a:srgbClr val="002060"/>
                </a:solidFill>
              </a:rPr>
              <a:t>並</a:t>
            </a:r>
            <a:r>
              <a:rPr lang="zh-TW" altLang="zh-TW" dirty="0" smtClean="0">
                <a:solidFill>
                  <a:srgbClr val="C00000"/>
                </a:solidFill>
              </a:rPr>
              <a:t>嚴格</a:t>
            </a:r>
            <a:r>
              <a:rPr lang="zh-TW" altLang="zh-TW" dirty="0">
                <a:solidFill>
                  <a:srgbClr val="C00000"/>
                </a:solidFill>
              </a:rPr>
              <a:t>遵守</a:t>
            </a:r>
            <a:r>
              <a:rPr lang="zh-TW" altLang="zh-TW" dirty="0" smtClean="0">
                <a:solidFill>
                  <a:srgbClr val="C00000"/>
                </a:solidFill>
              </a:rPr>
              <a:t>交通</a:t>
            </a:r>
            <a:r>
              <a:rPr lang="zh-TW" altLang="en-US" dirty="0" smtClean="0">
                <a:solidFill>
                  <a:srgbClr val="C00000"/>
                </a:solidFill>
              </a:rPr>
              <a:t>法</a:t>
            </a:r>
            <a:r>
              <a:rPr lang="zh-TW" altLang="zh-TW" dirty="0" smtClean="0">
                <a:solidFill>
                  <a:srgbClr val="C00000"/>
                </a:solidFill>
              </a:rPr>
              <a:t>規</a:t>
            </a:r>
            <a:r>
              <a:rPr lang="zh-TW" altLang="zh-TW" dirty="0" smtClean="0"/>
              <a:t>是</a:t>
            </a:r>
            <a:r>
              <a:rPr lang="zh-TW" altLang="zh-TW" dirty="0"/>
              <a:t>行車安全的最大</a:t>
            </a:r>
            <a:r>
              <a:rPr lang="zh-TW" altLang="zh-TW" dirty="0" smtClean="0"/>
              <a:t>保證</a:t>
            </a:r>
            <a:r>
              <a:rPr lang="zh-TW" altLang="en-US" dirty="0" smtClean="0"/>
              <a:t>，事故之發生主要來自「</a:t>
            </a:r>
            <a:r>
              <a:rPr lang="zh-TW" altLang="en-US" dirty="0" smtClean="0">
                <a:solidFill>
                  <a:srgbClr val="C00000"/>
                </a:solidFill>
              </a:rPr>
              <a:t>不知</a:t>
            </a:r>
            <a:r>
              <a:rPr lang="zh-TW" altLang="en-US" dirty="0" smtClean="0"/>
              <a:t>」與「</a:t>
            </a:r>
            <a:r>
              <a:rPr lang="zh-TW" altLang="en-US" dirty="0" smtClean="0">
                <a:solidFill>
                  <a:srgbClr val="C00000"/>
                </a:solidFill>
              </a:rPr>
              <a:t>不遵守</a:t>
            </a:r>
            <a:r>
              <a:rPr lang="zh-TW" altLang="en-US" dirty="0" smtClean="0"/>
              <a:t>」。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3508" y="188640"/>
            <a:ext cx="8820980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(1/13)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9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0734" y="1126992"/>
            <a:ext cx="9107245" cy="5112568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民國</a:t>
            </a:r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年我國發生之道路交通事故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計造成 </a:t>
            </a:r>
            <a:r>
              <a:rPr lang="en-US" altLang="zh-TW" b="1" dirty="0" smtClean="0">
                <a:solidFill>
                  <a:srgbClr val="C00000"/>
                </a:solidFill>
              </a:rPr>
              <a:t>2,990</a:t>
            </a:r>
            <a:r>
              <a:rPr lang="zh-TW" altLang="en-US" b="1" dirty="0" smtClean="0">
                <a:solidFill>
                  <a:srgbClr val="C00000"/>
                </a:solidFill>
              </a:rPr>
              <a:t>人死亡</a:t>
            </a:r>
            <a:r>
              <a:rPr lang="zh-TW" altLang="en-US" b="1" dirty="0" smtClean="0">
                <a:solidFill>
                  <a:srgbClr val="1E03BD"/>
                </a:solidFill>
              </a:rPr>
              <a:t>及</a:t>
            </a:r>
            <a:r>
              <a:rPr lang="en-US" altLang="zh-TW" b="1" dirty="0" smtClean="0">
                <a:solidFill>
                  <a:srgbClr val="C00000"/>
                </a:solidFill>
              </a:rPr>
              <a:t>474,376</a:t>
            </a:r>
            <a:r>
              <a:rPr lang="zh-TW" altLang="en-US" b="1" dirty="0" smtClean="0">
                <a:solidFill>
                  <a:srgbClr val="C00000"/>
                </a:solidFill>
              </a:rPr>
              <a:t>人受傷 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估計造成</a:t>
            </a:r>
            <a:r>
              <a:rPr lang="zh-TW" altLang="en-US" b="1" dirty="0">
                <a:solidFill>
                  <a:srgbClr val="1E03BD"/>
                </a:solidFill>
              </a:rPr>
              <a:t>超過</a:t>
            </a:r>
            <a:r>
              <a:rPr lang="zh-TW" altLang="en-US" b="1" dirty="0" smtClean="0">
                <a:solidFill>
                  <a:srgbClr val="C00000"/>
                </a:solidFill>
              </a:rPr>
              <a:t>新台幣</a:t>
            </a:r>
            <a:r>
              <a:rPr lang="en-US" altLang="zh-TW" b="1" dirty="0" smtClean="0">
                <a:solidFill>
                  <a:srgbClr val="C00000"/>
                </a:solidFill>
              </a:rPr>
              <a:t>5,000</a:t>
            </a:r>
            <a:r>
              <a:rPr lang="zh-TW" altLang="en-US" b="1" dirty="0">
                <a:solidFill>
                  <a:srgbClr val="C00000"/>
                </a:solidFill>
              </a:rPr>
              <a:t>億</a:t>
            </a:r>
            <a:r>
              <a:rPr lang="zh-TW" altLang="en-US" b="1" dirty="0" smtClean="0">
                <a:solidFill>
                  <a:srgbClr val="C00000"/>
                </a:solidFill>
              </a:rPr>
              <a:t>元之損失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平均每</a:t>
            </a:r>
            <a:r>
              <a:rPr lang="zh-TW" altLang="en-US" b="1" dirty="0">
                <a:solidFill>
                  <a:srgbClr val="1E03BD"/>
                </a:solidFill>
              </a:rPr>
              <a:t>位</a:t>
            </a:r>
            <a:r>
              <a:rPr lang="zh-TW" altLang="en-US" b="1" dirty="0" smtClean="0">
                <a:solidFill>
                  <a:srgbClr val="1E03BD"/>
                </a:solidFill>
              </a:rPr>
              <a:t>國民損失超</a:t>
            </a:r>
            <a:r>
              <a:rPr lang="zh-TW" altLang="en-US" b="1" dirty="0">
                <a:solidFill>
                  <a:srgbClr val="1E03BD"/>
                </a:solidFill>
              </a:rPr>
              <a:t>過</a:t>
            </a:r>
            <a:r>
              <a:rPr lang="zh-TW" altLang="en-US" b="1" dirty="0" smtClean="0">
                <a:solidFill>
                  <a:srgbClr val="1E03BD"/>
                </a:solidFill>
              </a:rPr>
              <a:t>新台幣</a:t>
            </a:r>
            <a:r>
              <a:rPr lang="en-US" altLang="zh-TW" b="1" dirty="0" smtClean="0">
                <a:solidFill>
                  <a:srgbClr val="1E03BD"/>
                </a:solidFill>
              </a:rPr>
              <a:t>2.2</a:t>
            </a:r>
            <a:r>
              <a:rPr lang="zh-TW" altLang="en-US" b="1" dirty="0" smtClean="0">
                <a:solidFill>
                  <a:srgbClr val="1E03BD"/>
                </a:solidFill>
              </a:rPr>
              <a:t>萬元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約占我國</a:t>
            </a:r>
            <a:r>
              <a:rPr lang="en-US" altLang="zh-TW" b="1" dirty="0">
                <a:solidFill>
                  <a:srgbClr val="1E03BD"/>
                </a:solidFill>
              </a:rPr>
              <a:t>GDP</a:t>
            </a:r>
            <a:r>
              <a:rPr lang="zh-TW" altLang="en-US" b="1" dirty="0">
                <a:solidFill>
                  <a:srgbClr val="1E03BD"/>
                </a:solidFill>
              </a:rPr>
              <a:t>之</a:t>
            </a:r>
            <a:r>
              <a:rPr lang="en-US" altLang="zh-TW" b="1" dirty="0">
                <a:solidFill>
                  <a:srgbClr val="1E03BD"/>
                </a:solidFill>
              </a:rPr>
              <a:t>3%</a:t>
            </a:r>
            <a:r>
              <a:rPr lang="zh-TW" altLang="en-US" b="1" dirty="0" smtClean="0">
                <a:solidFill>
                  <a:srgbClr val="1E03BD"/>
                </a:solidFill>
              </a:rPr>
              <a:t>，約等於台灣高鐵之造價</a:t>
            </a:r>
            <a:endParaRPr lang="en-US" altLang="zh-TW" b="1" dirty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奪走許多</a:t>
            </a:r>
            <a:r>
              <a:rPr lang="zh-TW" altLang="en-US" b="1" dirty="0" smtClean="0">
                <a:solidFill>
                  <a:srgbClr val="C00000"/>
                </a:solidFill>
              </a:rPr>
              <a:t>年輕生命，</a:t>
            </a:r>
            <a:r>
              <a:rPr lang="zh-TW" altLang="en-US" b="1" dirty="0" smtClean="0">
                <a:solidFill>
                  <a:srgbClr val="1E03BD"/>
                </a:solidFill>
              </a:rPr>
              <a:t>留下不少</a:t>
            </a:r>
            <a:r>
              <a:rPr lang="zh-TW" altLang="en-US" b="1" dirty="0" smtClean="0">
                <a:solidFill>
                  <a:srgbClr val="C00000"/>
                </a:solidFill>
              </a:rPr>
              <a:t>植物人</a:t>
            </a:r>
            <a:r>
              <a:rPr lang="zh-TW" altLang="en-US" b="1" dirty="0" smtClean="0">
                <a:solidFill>
                  <a:srgbClr val="1E03BD"/>
                </a:solidFill>
              </a:rPr>
              <a:t>，重創許多家庭</a:t>
            </a:r>
            <a:endParaRPr lang="zh-TW" altLang="en-US" b="1" dirty="0">
              <a:solidFill>
                <a:srgbClr val="1E03BD"/>
              </a:solidFill>
            </a:endParaRP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死傷</a:t>
            </a:r>
            <a:r>
              <a:rPr lang="zh-TW" altLang="en-US" b="1" dirty="0" smtClean="0">
                <a:solidFill>
                  <a:srgbClr val="C00000"/>
                </a:solidFill>
              </a:rPr>
              <a:t>較民國</a:t>
            </a:r>
            <a:r>
              <a:rPr lang="en-US" altLang="zh-TW" b="1" dirty="0" smtClean="0">
                <a:solidFill>
                  <a:srgbClr val="C00000"/>
                </a:solidFill>
              </a:rPr>
              <a:t>109</a:t>
            </a:r>
            <a:r>
              <a:rPr lang="zh-TW" altLang="en-US" b="1" dirty="0" smtClean="0">
                <a:solidFill>
                  <a:srgbClr val="C00000"/>
                </a:solidFill>
              </a:rPr>
              <a:t>年略有增減</a:t>
            </a:r>
            <a:r>
              <a:rPr lang="zh-TW" altLang="en-US" b="1" dirty="0" smtClean="0">
                <a:solidFill>
                  <a:srgbClr val="1E03BD"/>
                </a:solidFill>
              </a:rPr>
              <a:t>，死亡</a:t>
            </a:r>
            <a:r>
              <a:rPr lang="zh-TW" altLang="en-US" b="1" dirty="0" smtClean="0">
                <a:solidFill>
                  <a:srgbClr val="C00000"/>
                </a:solidFill>
              </a:rPr>
              <a:t>增加</a:t>
            </a:r>
            <a:r>
              <a:rPr lang="en-US" altLang="zh-TW" b="1" dirty="0" smtClean="0">
                <a:solidFill>
                  <a:srgbClr val="C00000"/>
                </a:solidFill>
              </a:rPr>
              <a:t> 0.6%</a:t>
            </a:r>
            <a:r>
              <a:rPr lang="zh-TW" altLang="en-US" b="1" dirty="0" smtClean="0">
                <a:solidFill>
                  <a:srgbClr val="1E03BD"/>
                </a:solidFill>
              </a:rPr>
              <a:t>、受傷</a:t>
            </a:r>
            <a:r>
              <a:rPr lang="zh-TW" altLang="en-US" b="1" dirty="0" smtClean="0">
                <a:solidFill>
                  <a:srgbClr val="C00000"/>
                </a:solidFill>
              </a:rPr>
              <a:t>減少</a:t>
            </a:r>
            <a:r>
              <a:rPr lang="en-US" altLang="zh-TW" b="1" dirty="0" smtClean="0">
                <a:solidFill>
                  <a:srgbClr val="C00000"/>
                </a:solidFill>
              </a:rPr>
              <a:t>2.2%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過去一年執行不少計畫，為何減少之死傷人數</a:t>
            </a:r>
            <a:r>
              <a:rPr lang="zh-TW" altLang="en-US" b="1" dirty="0" smtClean="0">
                <a:solidFill>
                  <a:srgbClr val="C00000"/>
                </a:solidFill>
              </a:rPr>
              <a:t>如此有限？ </a:t>
            </a:r>
            <a:endParaRPr lang="en-US" altLang="zh-TW" b="1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全球改善道路交通安全之努力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傳統</a:t>
            </a:r>
            <a:r>
              <a:rPr lang="zh-TW" altLang="en-US" b="1" dirty="0" smtClean="0">
                <a:solidFill>
                  <a:srgbClr val="C00000"/>
                </a:solidFill>
              </a:rPr>
              <a:t>工程</a:t>
            </a:r>
            <a:r>
              <a:rPr lang="zh-TW" altLang="en-US" b="1" dirty="0" smtClean="0">
                <a:solidFill>
                  <a:srgbClr val="1E03BD"/>
                </a:solidFill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教育</a:t>
            </a:r>
            <a:r>
              <a:rPr lang="zh-TW" altLang="en-US" b="1" dirty="0" smtClean="0">
                <a:solidFill>
                  <a:srgbClr val="1E03BD"/>
                </a:solidFill>
              </a:rPr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執法</a:t>
            </a:r>
            <a:r>
              <a:rPr lang="zh-TW" altLang="en-US" b="1" dirty="0" smtClean="0">
                <a:solidFill>
                  <a:srgbClr val="1E03BD"/>
                </a:solidFill>
              </a:rPr>
              <a:t>之改善作為顯不足</a:t>
            </a:r>
            <a:r>
              <a:rPr lang="zh-TW" altLang="en-US" b="1" dirty="0" smtClean="0">
                <a:solidFill>
                  <a:srgbClr val="C00000"/>
                </a:solidFill>
              </a:rPr>
              <a:t>，有待更大</a:t>
            </a:r>
            <a:r>
              <a:rPr lang="zh-TW" altLang="en-US" b="1" dirty="0" smtClean="0">
                <a:solidFill>
                  <a:srgbClr val="1E03BD"/>
                </a:solidFill>
              </a:rPr>
              <a:t>的突破</a:t>
            </a:r>
            <a:endParaRPr lang="zh-TW" altLang="en-US" b="1" dirty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積極從</a:t>
            </a:r>
            <a:r>
              <a:rPr lang="zh-TW" altLang="en-US" b="1" dirty="0" smtClean="0">
                <a:solidFill>
                  <a:srgbClr val="C00000"/>
                </a:solidFill>
              </a:rPr>
              <a:t>運輸需求</a:t>
            </a:r>
            <a:r>
              <a:rPr lang="zh-TW" altLang="en-US" b="1" dirty="0" smtClean="0">
                <a:solidFill>
                  <a:srgbClr val="1E03BD"/>
                </a:solidFill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運具使用</a:t>
            </a:r>
            <a:r>
              <a:rPr lang="zh-TW" altLang="en-US" b="1" dirty="0" smtClean="0">
                <a:solidFill>
                  <a:srgbClr val="1E03BD"/>
                </a:solidFill>
              </a:rPr>
              <a:t>及</a:t>
            </a:r>
            <a:r>
              <a:rPr lang="zh-TW" altLang="en-US" b="1" dirty="0" smtClean="0">
                <a:solidFill>
                  <a:srgbClr val="C00000"/>
                </a:solidFill>
              </a:rPr>
              <a:t>行為改變</a:t>
            </a:r>
            <a:r>
              <a:rPr lang="zh-TW" altLang="en-US" b="1" dirty="0" smtClean="0">
                <a:solidFill>
                  <a:srgbClr val="1E03BD"/>
                </a:solidFill>
              </a:rPr>
              <a:t>等理論尋找突破解方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結合</a:t>
            </a:r>
            <a:r>
              <a:rPr lang="zh-TW" altLang="en-US" b="1" dirty="0" smtClean="0">
                <a:solidFill>
                  <a:srgbClr val="C00000"/>
                </a:solidFill>
              </a:rPr>
              <a:t>心理學</a:t>
            </a:r>
            <a:r>
              <a:rPr lang="zh-TW" altLang="en-US" b="1" dirty="0" smtClean="0">
                <a:solidFill>
                  <a:srgbClr val="1E03BD"/>
                </a:solidFill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行為科學</a:t>
            </a:r>
            <a:r>
              <a:rPr lang="zh-TW" altLang="en-US" b="1" dirty="0" smtClean="0">
                <a:solidFill>
                  <a:srgbClr val="1E03BD"/>
                </a:solidFill>
              </a:rPr>
              <a:t>及</a:t>
            </a:r>
            <a:r>
              <a:rPr lang="zh-TW" altLang="en-US" b="1" dirty="0" smtClean="0">
                <a:solidFill>
                  <a:srgbClr val="C00000"/>
                </a:solidFill>
              </a:rPr>
              <a:t>組織文化</a:t>
            </a:r>
            <a:r>
              <a:rPr lang="zh-TW" altLang="en-US" b="1" dirty="0" smtClean="0">
                <a:solidFill>
                  <a:srgbClr val="1E03BD"/>
                </a:solidFill>
              </a:rPr>
              <a:t>推出的交通安全文化理論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altLang="zh-TW" b="1" dirty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(1/8)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75" y="1700808"/>
            <a:ext cx="2016225" cy="100811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501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856984" cy="8509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(2/13)</a:t>
            </a:r>
            <a:endParaRPr lang="zh-TW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327" y="1943692"/>
            <a:ext cx="6475369" cy="358003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339752" y="5157192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56176" y="5157192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  <p:sp>
        <p:nvSpPr>
          <p:cNvPr id="8" name="矩形 7"/>
          <p:cNvSpPr/>
          <p:nvPr/>
        </p:nvSpPr>
        <p:spPr>
          <a:xfrm>
            <a:off x="395536" y="1226199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時常畫錯的標誌：禁止</a:t>
            </a:r>
            <a:r>
              <a:rPr lang="zh-TW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停車標誌的</a:t>
            </a:r>
            <a:r>
              <a:rPr lang="zh-TW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zh-TW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zh-TW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27584" y="2500779"/>
            <a:ext cx="7391400" cy="14652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979712" y="4653136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0192" y="458112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2250"/>
            <a:ext cx="8856984" cy="72072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(3/13)</a:t>
            </a:r>
            <a:endParaRPr lang="zh-TW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29046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交通小常識：紅綠燈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的固定擺設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2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9036496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(4/13)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277" y="1889532"/>
            <a:ext cx="5122950" cy="34482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95736" y="5381911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(O)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940152" y="5394298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(X)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323528" y="1197547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交通小常識：紅綠燈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的固定擺設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05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68552"/>
          </a:xfrm>
        </p:spPr>
        <p:txBody>
          <a:bodyPr/>
          <a:lstStyle/>
          <a:p>
            <a:pPr marL="514350" indent="-514350">
              <a:buAutoNum type="arabicParenBoth"/>
            </a:pPr>
            <a:r>
              <a:rPr lang="zh-TW" altLang="en-US" dirty="0" smtClean="0">
                <a:solidFill>
                  <a:srgbClr val="C00000"/>
                </a:solidFill>
              </a:rPr>
              <a:t>行經</a:t>
            </a:r>
            <a:r>
              <a:rPr lang="zh-TW" altLang="en-US" dirty="0">
                <a:solidFill>
                  <a:srgbClr val="C00000"/>
                </a:solidFill>
              </a:rPr>
              <a:t>無行車管制號誌之交岔路</a:t>
            </a:r>
            <a:r>
              <a:rPr lang="zh-TW" altLang="en-US" dirty="0" smtClean="0">
                <a:solidFill>
                  <a:srgbClr val="C00000"/>
                </a:solidFill>
              </a:rPr>
              <a:t>口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541338" indent="0">
              <a:buNone/>
            </a:pPr>
            <a:r>
              <a:rPr lang="zh-TW" altLang="en-US" sz="2400" dirty="0">
                <a:solidFill>
                  <a:srgbClr val="1E03BD"/>
                </a:solidFill>
              </a:rPr>
              <a:t>不具行車管制號誌之交岔路口可分為❶幹線道與支線道之交岔路口❷未劃分幹、支線道</a:t>
            </a:r>
            <a:r>
              <a:rPr lang="zh-TW" altLang="en-US" sz="2400" dirty="0" smtClean="0">
                <a:solidFill>
                  <a:srgbClr val="1E03BD"/>
                </a:solidFill>
              </a:rPr>
              <a:t>之交</a:t>
            </a:r>
            <a:r>
              <a:rPr lang="zh-TW" altLang="en-US" sz="2400" dirty="0">
                <a:solidFill>
                  <a:srgbClr val="1E03BD"/>
                </a:solidFill>
              </a:rPr>
              <a:t>岔路口</a:t>
            </a:r>
            <a:r>
              <a:rPr lang="zh-TW" altLang="en-US" sz="2400" dirty="0" smtClean="0">
                <a:solidFill>
                  <a:srgbClr val="1E03BD"/>
                </a:solidFill>
              </a:rPr>
              <a:t>。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541338" indent="-447675">
              <a:buNone/>
            </a:pPr>
            <a:endParaRPr lang="zh-TW" altLang="en-US" sz="2400" dirty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19" y="188913"/>
            <a:ext cx="8640959" cy="850900"/>
          </a:xfrm>
        </p:spPr>
        <p:txBody>
          <a:bodyPr>
            <a:normAutofit fontScale="90000"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(5/13)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87849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956706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zh-TW" altLang="en-US" dirty="0" smtClean="0">
                <a:solidFill>
                  <a:srgbClr val="C00000"/>
                </a:solidFill>
              </a:rPr>
              <a:t>幹線</a:t>
            </a:r>
            <a:r>
              <a:rPr lang="zh-TW" altLang="en-US" dirty="0">
                <a:solidFill>
                  <a:srgbClr val="C00000"/>
                </a:solidFill>
              </a:rPr>
              <a:t>道與支線道之交岔路口的優先路</a:t>
            </a:r>
            <a:r>
              <a:rPr lang="zh-TW" altLang="en-US" dirty="0" smtClean="0">
                <a:solidFill>
                  <a:srgbClr val="C00000"/>
                </a:solidFill>
              </a:rPr>
              <a:t>權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541338" indent="0"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1E03BD"/>
                </a:solidFill>
              </a:rPr>
              <a:t>幹線道與支線道係以道路交通標誌、標線及特種閃光號誌作為劃分之依據：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913"/>
            <a:ext cx="8435280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(6/13)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4" y="2420888"/>
            <a:ext cx="849617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0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7" y="1196752"/>
            <a:ext cx="8712969" cy="4896544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>
                <a:solidFill>
                  <a:srgbClr val="1E03BD"/>
                </a:solidFill>
              </a:rPr>
              <a:t>在幹線道與支線道之</a:t>
            </a:r>
            <a:r>
              <a:rPr lang="zh-TW" altLang="en-US" sz="2400" dirty="0" smtClean="0">
                <a:solidFill>
                  <a:srgbClr val="1E03BD"/>
                </a:solidFill>
              </a:rPr>
              <a:t>交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岔路口中</a:t>
            </a:r>
            <a:r>
              <a:rPr lang="zh-TW" altLang="en-US" sz="2400" dirty="0">
                <a:solidFill>
                  <a:srgbClr val="1E03BD"/>
                </a:solidFill>
              </a:rPr>
              <a:t>，無論兩車</a:t>
            </a:r>
            <a:r>
              <a:rPr lang="zh-TW" altLang="en-US" sz="2400" dirty="0" smtClean="0">
                <a:solidFill>
                  <a:srgbClr val="1E03BD"/>
                </a:solidFill>
              </a:rPr>
              <a:t>之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行駛</a:t>
            </a:r>
            <a:r>
              <a:rPr lang="zh-TW" altLang="en-US" sz="2400" dirty="0">
                <a:solidFill>
                  <a:srgbClr val="1E03BD"/>
                </a:solidFill>
              </a:rPr>
              <a:t>方向</a:t>
            </a:r>
            <a:r>
              <a:rPr lang="zh-TW" altLang="en-US" sz="2400" dirty="0" smtClean="0">
                <a:solidFill>
                  <a:srgbClr val="1E03BD"/>
                </a:solidFill>
              </a:rPr>
              <a:t>為何，</a:t>
            </a:r>
            <a:r>
              <a:rPr lang="zh-TW" altLang="en-US" sz="2400" dirty="0">
                <a:solidFill>
                  <a:srgbClr val="C00000"/>
                </a:solidFill>
              </a:rPr>
              <a:t>行駛</a:t>
            </a:r>
            <a:r>
              <a:rPr lang="zh-TW" altLang="en-US" sz="2400" dirty="0" smtClean="0">
                <a:solidFill>
                  <a:srgbClr val="C00000"/>
                </a:solidFill>
              </a:rPr>
              <a:t>在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支線</a:t>
            </a:r>
            <a:r>
              <a:rPr lang="zh-TW" altLang="en-US" sz="2400" dirty="0">
                <a:solidFill>
                  <a:srgbClr val="C00000"/>
                </a:solidFill>
              </a:rPr>
              <a:t>道之車輛應</a:t>
            </a:r>
            <a:r>
              <a:rPr lang="zh-TW" altLang="en-US" sz="2400" dirty="0" smtClean="0">
                <a:solidFill>
                  <a:srgbClr val="C00000"/>
                </a:solidFill>
              </a:rPr>
              <a:t>暫停讓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C00000"/>
                </a:solidFill>
              </a:rPr>
              <a:t>幹線</a:t>
            </a:r>
            <a:r>
              <a:rPr lang="zh-TW" altLang="en-US" sz="2400" dirty="0">
                <a:solidFill>
                  <a:srgbClr val="C00000"/>
                </a:solidFill>
              </a:rPr>
              <a:t>道之車輛先行。</a:t>
            </a:r>
            <a:r>
              <a:rPr lang="zh-TW" altLang="en-US" sz="2400" dirty="0" smtClean="0">
                <a:solidFill>
                  <a:srgbClr val="1E03BD"/>
                </a:solidFill>
              </a:rPr>
              <a:t>車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輛駕駛人</a:t>
            </a:r>
            <a:r>
              <a:rPr lang="zh-TW" altLang="en-US" sz="2400" dirty="0">
                <a:solidFill>
                  <a:srgbClr val="1E03BD"/>
                </a:solidFill>
              </a:rPr>
              <a:t>應優先判斷</a:t>
            </a:r>
            <a:r>
              <a:rPr lang="zh-TW" altLang="en-US" sz="2400" dirty="0" smtClean="0">
                <a:solidFill>
                  <a:srgbClr val="1E03BD"/>
                </a:solidFill>
              </a:rPr>
              <a:t>幹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線</a:t>
            </a:r>
            <a:r>
              <a:rPr lang="zh-TW" altLang="en-US" sz="2400" dirty="0">
                <a:solidFill>
                  <a:srgbClr val="1E03BD"/>
                </a:solidFill>
              </a:rPr>
              <a:t>道與</a:t>
            </a:r>
            <a:r>
              <a:rPr lang="zh-TW" altLang="en-US" sz="2400" dirty="0" smtClean="0">
                <a:solidFill>
                  <a:srgbClr val="1E03BD"/>
                </a:solidFill>
              </a:rPr>
              <a:t>支線道</a:t>
            </a:r>
            <a:r>
              <a:rPr lang="zh-TW" altLang="en-US" sz="2400" dirty="0">
                <a:solidFill>
                  <a:srgbClr val="1E03BD"/>
                </a:solidFill>
              </a:rPr>
              <a:t>之關係</a:t>
            </a:r>
            <a:r>
              <a:rPr lang="zh-TW" altLang="en-US" sz="2400" dirty="0" smtClean="0">
                <a:solidFill>
                  <a:srgbClr val="1E03BD"/>
                </a:solidFill>
              </a:rPr>
              <a:t>，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而</a:t>
            </a:r>
            <a:r>
              <a:rPr lang="zh-TW" altLang="en-US" sz="2400" dirty="0">
                <a:solidFill>
                  <a:srgbClr val="1E03BD"/>
                </a:solidFill>
              </a:rPr>
              <a:t>不是轉彎車與</a:t>
            </a:r>
            <a:r>
              <a:rPr lang="zh-TW" altLang="en-US" sz="2400" dirty="0" smtClean="0">
                <a:solidFill>
                  <a:srgbClr val="1E03BD"/>
                </a:solidFill>
              </a:rPr>
              <a:t>直行車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之</a:t>
            </a:r>
            <a:r>
              <a:rPr lang="zh-TW" altLang="en-US" sz="2400" dirty="0">
                <a:solidFill>
                  <a:srgbClr val="1E03BD"/>
                </a:solidFill>
              </a:rPr>
              <a:t>關係。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7" y="188913"/>
            <a:ext cx="8712969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(7/13)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200832"/>
            <a:ext cx="5072443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3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685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</a:rPr>
              <a:t>B. </a:t>
            </a:r>
            <a:r>
              <a:rPr lang="zh-TW" altLang="en-US" dirty="0">
                <a:solidFill>
                  <a:srgbClr val="C00000"/>
                </a:solidFill>
              </a:rPr>
              <a:t>未劃分幹、支線</a:t>
            </a:r>
            <a:r>
              <a:rPr lang="zh-TW" altLang="en-US" dirty="0" smtClean="0">
                <a:solidFill>
                  <a:srgbClr val="C00000"/>
                </a:solidFill>
              </a:rPr>
              <a:t>道之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449263" indent="0">
              <a:spcBef>
                <a:spcPts val="0"/>
              </a:spcBef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交</a:t>
            </a:r>
            <a:r>
              <a:rPr lang="zh-TW" altLang="en-US" dirty="0">
                <a:solidFill>
                  <a:srgbClr val="C00000"/>
                </a:solidFill>
              </a:rPr>
              <a:t>岔路口的優先路</a:t>
            </a:r>
            <a:r>
              <a:rPr lang="zh-TW" altLang="en-US" dirty="0" smtClean="0">
                <a:solidFill>
                  <a:srgbClr val="C00000"/>
                </a:solidFill>
              </a:rPr>
              <a:t>權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0" indent="271463" algn="just">
              <a:spcBef>
                <a:spcPts val="600"/>
              </a:spcBef>
              <a:buNone/>
            </a:pPr>
            <a:r>
              <a:rPr lang="zh-TW" altLang="en-US" sz="2400" dirty="0">
                <a:solidFill>
                  <a:srgbClr val="1E03BD"/>
                </a:solidFill>
              </a:rPr>
              <a:t>未設置交通標誌、標線</a:t>
            </a:r>
            <a:r>
              <a:rPr lang="zh-TW" altLang="en-US" sz="2400" dirty="0" smtClean="0">
                <a:solidFill>
                  <a:srgbClr val="1E03BD"/>
                </a:solidFill>
              </a:rPr>
              <a:t>或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特種</a:t>
            </a:r>
            <a:r>
              <a:rPr lang="zh-TW" altLang="en-US" sz="2400" dirty="0">
                <a:solidFill>
                  <a:srgbClr val="1E03BD"/>
                </a:solidFill>
              </a:rPr>
              <a:t>閃光號誌以劃分幹</a:t>
            </a:r>
            <a:r>
              <a:rPr lang="zh-TW" altLang="en-US" sz="2400" dirty="0" smtClean="0">
                <a:solidFill>
                  <a:srgbClr val="1E03BD"/>
                </a:solidFill>
              </a:rPr>
              <a:t>、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支線</a:t>
            </a:r>
            <a:r>
              <a:rPr lang="zh-TW" altLang="en-US" sz="2400" dirty="0">
                <a:solidFill>
                  <a:srgbClr val="1E03BD"/>
                </a:solidFill>
              </a:rPr>
              <a:t>道之交岔路口，少</a:t>
            </a:r>
            <a:r>
              <a:rPr lang="zh-TW" altLang="en-US" sz="2400" dirty="0" smtClean="0">
                <a:solidFill>
                  <a:srgbClr val="1E03BD"/>
                </a:solidFill>
              </a:rPr>
              <a:t>線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道</a:t>
            </a:r>
            <a:r>
              <a:rPr lang="zh-TW" altLang="en-US" sz="2400" dirty="0">
                <a:solidFill>
                  <a:srgbClr val="1E03BD"/>
                </a:solidFill>
              </a:rPr>
              <a:t>之車輛應</a:t>
            </a:r>
            <a:r>
              <a:rPr lang="zh-TW" altLang="en-US" sz="2400" dirty="0" smtClean="0">
                <a:solidFill>
                  <a:srgbClr val="1E03BD"/>
                </a:solidFill>
              </a:rPr>
              <a:t>暫停</a:t>
            </a:r>
            <a:r>
              <a:rPr lang="zh-TW" altLang="en-US" sz="2400" dirty="0">
                <a:solidFill>
                  <a:srgbClr val="1E03BD"/>
                </a:solidFill>
              </a:rPr>
              <a:t>讓多線</a:t>
            </a:r>
            <a:r>
              <a:rPr lang="zh-TW" altLang="en-US" sz="2400" dirty="0" smtClean="0">
                <a:solidFill>
                  <a:srgbClr val="1E03BD"/>
                </a:solidFill>
              </a:rPr>
              <a:t>道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之</a:t>
            </a:r>
            <a:r>
              <a:rPr lang="zh-TW" altLang="en-US" sz="2400" dirty="0">
                <a:solidFill>
                  <a:srgbClr val="1E03BD"/>
                </a:solidFill>
              </a:rPr>
              <a:t>車輛先行</a:t>
            </a:r>
            <a:r>
              <a:rPr lang="en-US" altLang="zh-TW" sz="2400" dirty="0">
                <a:solidFill>
                  <a:srgbClr val="1E03BD"/>
                </a:solidFill>
              </a:rPr>
              <a:t>( </a:t>
            </a:r>
            <a:r>
              <a:rPr lang="zh-TW" altLang="en-US" sz="2400" dirty="0">
                <a:solidFill>
                  <a:srgbClr val="1E03BD"/>
                </a:solidFill>
              </a:rPr>
              <a:t>車道數以</a:t>
            </a:r>
            <a:r>
              <a:rPr lang="zh-TW" altLang="en-US" sz="2400" dirty="0" smtClean="0">
                <a:solidFill>
                  <a:srgbClr val="1E03BD"/>
                </a:solidFill>
              </a:rPr>
              <a:t>進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入</a:t>
            </a:r>
            <a:r>
              <a:rPr lang="zh-TW" altLang="en-US" sz="2400" dirty="0">
                <a:solidFill>
                  <a:srgbClr val="1E03BD"/>
                </a:solidFill>
              </a:rPr>
              <a:t>交岔路口之車道計算</a:t>
            </a:r>
            <a:r>
              <a:rPr lang="zh-TW" altLang="en-US" sz="2400" dirty="0" smtClean="0">
                <a:solidFill>
                  <a:srgbClr val="1E03BD"/>
                </a:solidFill>
              </a:rPr>
              <a:t>，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包含</a:t>
            </a:r>
            <a:r>
              <a:rPr lang="zh-TW" altLang="en-US" sz="2400" dirty="0">
                <a:solidFill>
                  <a:srgbClr val="1E03BD"/>
                </a:solidFill>
              </a:rPr>
              <a:t>快車道、慢車道、</a:t>
            </a:r>
            <a:r>
              <a:rPr lang="zh-TW" altLang="en-US" sz="2400" dirty="0" smtClean="0">
                <a:solidFill>
                  <a:srgbClr val="1E03BD"/>
                </a:solidFill>
              </a:rPr>
              <a:t>左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、右轉車道</a:t>
            </a:r>
            <a:r>
              <a:rPr lang="zh-TW" altLang="en-US" sz="2400" dirty="0">
                <a:solidFill>
                  <a:srgbClr val="1E03BD"/>
                </a:solidFill>
              </a:rPr>
              <a:t>、車種專用</a:t>
            </a:r>
            <a:r>
              <a:rPr lang="zh-TW" altLang="en-US" sz="2400" dirty="0" smtClean="0">
                <a:solidFill>
                  <a:srgbClr val="1E03BD"/>
                </a:solidFill>
              </a:rPr>
              <a:t>車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道</a:t>
            </a:r>
            <a:r>
              <a:rPr lang="zh-TW" altLang="en-US" sz="2400" dirty="0">
                <a:solidFill>
                  <a:srgbClr val="1E03BD"/>
                </a:solidFill>
              </a:rPr>
              <a:t>、機車優先道及調撥</a:t>
            </a:r>
            <a:r>
              <a:rPr lang="zh-TW" altLang="en-US" sz="2400" dirty="0" smtClean="0">
                <a:solidFill>
                  <a:srgbClr val="1E03BD"/>
                </a:solidFill>
              </a:rPr>
              <a:t>車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271463" algn="just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道</a:t>
            </a:r>
            <a:r>
              <a:rPr lang="en-US" altLang="zh-TW" sz="2400" dirty="0">
                <a:solidFill>
                  <a:srgbClr val="1E03BD"/>
                </a:solidFill>
              </a:rPr>
              <a:t>)</a:t>
            </a:r>
            <a:r>
              <a:rPr lang="zh-TW" altLang="en-US" sz="2400" dirty="0">
                <a:solidFill>
                  <a:srgbClr val="1E03BD"/>
                </a:solidFill>
              </a:rPr>
              <a:t>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913"/>
            <a:ext cx="8712968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(8/13)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127" y="1231024"/>
            <a:ext cx="4854361" cy="471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7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1E03BD"/>
                </a:solidFill>
              </a:rPr>
              <a:t>車道數相同時，如果</a:t>
            </a:r>
            <a:r>
              <a:rPr lang="zh-TW" altLang="en-US" sz="2400" dirty="0" smtClean="0">
                <a:solidFill>
                  <a:srgbClr val="1E03BD"/>
                </a:solidFill>
              </a:rPr>
              <a:t>巧遇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另一車輛</a:t>
            </a:r>
            <a:r>
              <a:rPr lang="zh-TW" altLang="en-US" sz="2400" dirty="0">
                <a:solidFill>
                  <a:srgbClr val="1E03BD"/>
                </a:solidFill>
              </a:rPr>
              <a:t>也要通過該交</a:t>
            </a:r>
            <a:r>
              <a:rPr lang="zh-TW" altLang="en-US" sz="2400" dirty="0" smtClean="0">
                <a:solidFill>
                  <a:srgbClr val="1E03BD"/>
                </a:solidFill>
              </a:rPr>
              <a:t>岔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路口</a:t>
            </a:r>
            <a:r>
              <a:rPr lang="zh-TW" altLang="en-US" sz="2400" dirty="0">
                <a:solidFill>
                  <a:srgbClr val="1E03BD"/>
                </a:solidFill>
              </a:rPr>
              <a:t>，</a:t>
            </a:r>
            <a:r>
              <a:rPr lang="zh-TW" altLang="en-US" sz="2400" dirty="0" smtClean="0">
                <a:solidFill>
                  <a:srgbClr val="1E03BD"/>
                </a:solidFill>
              </a:rPr>
              <a:t>此時</a:t>
            </a:r>
            <a:r>
              <a:rPr lang="zh-TW" altLang="en-US" sz="2400" dirty="0">
                <a:solidFill>
                  <a:srgbClr val="1E03BD"/>
                </a:solidFill>
              </a:rPr>
              <a:t>必須依據兩</a:t>
            </a:r>
            <a:r>
              <a:rPr lang="zh-TW" altLang="en-US" sz="2400" dirty="0" smtClean="0">
                <a:solidFill>
                  <a:srgbClr val="1E03BD"/>
                </a:solidFill>
              </a:rPr>
              <a:t>車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之</a:t>
            </a:r>
            <a:r>
              <a:rPr lang="zh-TW" altLang="en-US" sz="2400" dirty="0">
                <a:solidFill>
                  <a:srgbClr val="1E03BD"/>
                </a:solidFill>
              </a:rPr>
              <a:t>行車方向</a:t>
            </a:r>
            <a:r>
              <a:rPr lang="zh-TW" altLang="en-US" sz="2400" dirty="0" smtClean="0">
                <a:solidFill>
                  <a:srgbClr val="1E03BD"/>
                </a:solidFill>
              </a:rPr>
              <a:t>及相對</a:t>
            </a:r>
            <a:r>
              <a:rPr lang="zh-TW" altLang="en-US" sz="2400" dirty="0">
                <a:solidFill>
                  <a:srgbClr val="1E03BD"/>
                </a:solidFill>
              </a:rPr>
              <a:t>位置</a:t>
            </a:r>
            <a:r>
              <a:rPr lang="zh-TW" altLang="en-US" sz="2400" dirty="0" smtClean="0">
                <a:solidFill>
                  <a:srgbClr val="1E03BD"/>
                </a:solidFill>
              </a:rPr>
              <a:t>，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來</a:t>
            </a:r>
            <a:r>
              <a:rPr lang="zh-TW" altLang="en-US" sz="2400" dirty="0">
                <a:solidFill>
                  <a:srgbClr val="1E03BD"/>
                </a:solidFill>
              </a:rPr>
              <a:t>決定兩車通行</a:t>
            </a:r>
            <a:r>
              <a:rPr lang="zh-TW" altLang="en-US" sz="2400" dirty="0" smtClean="0">
                <a:solidFill>
                  <a:srgbClr val="1E03BD"/>
                </a:solidFill>
              </a:rPr>
              <a:t>路權</a:t>
            </a:r>
            <a:r>
              <a:rPr lang="zh-TW" altLang="en-US" sz="2400" dirty="0">
                <a:solidFill>
                  <a:srgbClr val="1E03BD"/>
                </a:solidFill>
              </a:rPr>
              <a:t>之</a:t>
            </a:r>
            <a:r>
              <a:rPr lang="zh-TW" altLang="en-US" sz="2400" dirty="0" smtClean="0">
                <a:solidFill>
                  <a:srgbClr val="1E03BD"/>
                </a:solidFill>
              </a:rPr>
              <a:t>優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先</a:t>
            </a:r>
            <a:r>
              <a:rPr lang="zh-TW" altLang="en-US" sz="2400" dirty="0">
                <a:solidFill>
                  <a:srgbClr val="1E03BD"/>
                </a:solidFill>
              </a:rPr>
              <a:t>順序，其原則如下</a:t>
            </a:r>
            <a:r>
              <a:rPr lang="zh-TW" altLang="en-US" sz="2400" dirty="0" smtClean="0">
                <a:solidFill>
                  <a:srgbClr val="1E03BD"/>
                </a:solidFill>
              </a:rPr>
              <a:t>：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endParaRPr lang="en-US" altLang="zh-TW" sz="2400" dirty="0" smtClean="0"/>
          </a:p>
          <a:p>
            <a:pPr marL="271463" indent="-271463">
              <a:buFont typeface="Wingdings" panose="05000000000000000000" pitchFamily="2" charset="2"/>
              <a:buChar char="Ø"/>
            </a:pPr>
            <a:r>
              <a:rPr lang="zh-TW" altLang="en-US" sz="2400" dirty="0" smtClean="0"/>
              <a:t>轉彎</a:t>
            </a:r>
            <a:r>
              <a:rPr lang="zh-TW" altLang="en-US" sz="2400" dirty="0"/>
              <a:t>車輛應讓直行</a:t>
            </a:r>
            <a:r>
              <a:rPr lang="zh-TW" altLang="en-US" sz="2400" dirty="0" smtClean="0"/>
              <a:t>車輛</a:t>
            </a:r>
            <a:endParaRPr lang="en-US" altLang="zh-TW" sz="2400" dirty="0" smtClean="0"/>
          </a:p>
          <a:p>
            <a:pPr marL="271463" indent="0">
              <a:spcBef>
                <a:spcPts val="0"/>
              </a:spcBef>
              <a:buNone/>
            </a:pPr>
            <a:r>
              <a:rPr lang="zh-TW" altLang="en-US" sz="2400" dirty="0" smtClean="0"/>
              <a:t>先行</a:t>
            </a:r>
            <a:endParaRPr lang="zh-TW" altLang="en-US" sz="2400" dirty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507288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(9/13)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264230"/>
            <a:ext cx="5040559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0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965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1E03BD"/>
                </a:solidFill>
              </a:rPr>
              <a:t>同為直行車或轉彎</a:t>
            </a:r>
            <a:r>
              <a:rPr lang="zh-TW" altLang="en-US" sz="2400" dirty="0" smtClean="0">
                <a:solidFill>
                  <a:srgbClr val="1E03BD"/>
                </a:solidFill>
              </a:rPr>
              <a:t>車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時，左方</a:t>
            </a:r>
            <a:r>
              <a:rPr lang="zh-TW" altLang="en-US" sz="2400" dirty="0">
                <a:solidFill>
                  <a:srgbClr val="1E03BD"/>
                </a:solidFill>
              </a:rPr>
              <a:t>車</a:t>
            </a:r>
            <a:r>
              <a:rPr lang="zh-TW" altLang="en-US" sz="2400" dirty="0" smtClean="0">
                <a:solidFill>
                  <a:srgbClr val="1E03BD"/>
                </a:solidFill>
              </a:rPr>
              <a:t>應暫停讓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右方車先行。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rgbClr val="1E03BD"/>
              </a:solidFill>
            </a:endParaRP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/>
                </a:solidFill>
              </a:rPr>
              <a:t>左方</a:t>
            </a:r>
            <a:r>
              <a:rPr lang="zh-TW" altLang="en-US" sz="2400" dirty="0">
                <a:solidFill>
                  <a:schemeClr val="tx1"/>
                </a:solidFill>
              </a:rPr>
              <a:t>車、右方車</a:t>
            </a:r>
            <a:r>
              <a:rPr lang="zh-TW" altLang="en-US" sz="2400" dirty="0" smtClean="0">
                <a:solidFill>
                  <a:schemeClr val="tx1"/>
                </a:solidFill>
              </a:rPr>
              <a:t>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35560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指兩</a:t>
            </a:r>
            <a:r>
              <a:rPr lang="zh-TW" altLang="en-US" sz="2400" dirty="0">
                <a:solidFill>
                  <a:schemeClr val="tx1"/>
                </a:solidFill>
              </a:rPr>
              <a:t>輛車的相對</a:t>
            </a:r>
            <a:r>
              <a:rPr lang="zh-TW" altLang="en-US" sz="2400" dirty="0" smtClean="0">
                <a:solidFill>
                  <a:schemeClr val="tx1"/>
                </a:solidFill>
              </a:rPr>
              <a:t>位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35560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置</a:t>
            </a:r>
            <a:r>
              <a:rPr lang="zh-TW" altLang="en-US" sz="240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(10/13)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340769"/>
            <a:ext cx="56374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89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217937"/>
            <a:ext cx="8856984" cy="48033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200" dirty="0">
                <a:solidFill>
                  <a:srgbClr val="1E03BD"/>
                </a:solidFill>
              </a:rPr>
              <a:t>由於我國車輛之駕駛座在左前座，左側</a:t>
            </a:r>
            <a:r>
              <a:rPr lang="en-US" altLang="zh-TW" sz="2200" dirty="0">
                <a:solidFill>
                  <a:srgbClr val="1E03BD"/>
                </a:solidFill>
              </a:rPr>
              <a:t>A </a:t>
            </a:r>
            <a:r>
              <a:rPr lang="zh-TW" altLang="en-US" sz="2200" dirty="0">
                <a:solidFill>
                  <a:srgbClr val="1E03BD"/>
                </a:solidFill>
              </a:rPr>
              <a:t>柱離駕駛座較近，讓駕駛人對左方來車之視野</a:t>
            </a:r>
            <a:r>
              <a:rPr lang="zh-TW" altLang="en-US" sz="2200" dirty="0" smtClean="0">
                <a:solidFill>
                  <a:srgbClr val="1E03BD"/>
                </a:solidFill>
              </a:rPr>
              <a:t>被擋</a:t>
            </a:r>
            <a:r>
              <a:rPr lang="zh-TW" altLang="en-US" sz="2200" dirty="0">
                <a:solidFill>
                  <a:srgbClr val="1E03BD"/>
                </a:solidFill>
              </a:rPr>
              <a:t>程度遠較右方來車為大，基於行車安全</a:t>
            </a:r>
            <a:r>
              <a:rPr lang="zh-TW" altLang="en-US" sz="2200" dirty="0">
                <a:solidFill>
                  <a:srgbClr val="C00000"/>
                </a:solidFill>
              </a:rPr>
              <a:t>「風險性低者讓風險性高者」的路權設計原則</a:t>
            </a:r>
            <a:r>
              <a:rPr lang="zh-TW" altLang="en-US" sz="2200" dirty="0">
                <a:solidFill>
                  <a:srgbClr val="1E03BD"/>
                </a:solidFill>
              </a:rPr>
              <a:t>，乃</a:t>
            </a:r>
            <a:r>
              <a:rPr lang="zh-TW" altLang="en-US" sz="2200" dirty="0" smtClean="0">
                <a:solidFill>
                  <a:srgbClr val="1E03BD"/>
                </a:solidFill>
              </a:rPr>
              <a:t>有左方</a:t>
            </a:r>
            <a:r>
              <a:rPr lang="zh-TW" altLang="en-US" sz="2200" dirty="0">
                <a:solidFill>
                  <a:srgbClr val="1E03BD"/>
                </a:solidFill>
              </a:rPr>
              <a:t>車讓右方車先行之路權設計。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(11/13)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8856984" cy="361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75975"/>
              </p:ext>
            </p:extLst>
          </p:nvPr>
        </p:nvGraphicFramePr>
        <p:xfrm>
          <a:off x="179512" y="1196752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913"/>
            <a:ext cx="8568952" cy="8509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(2/8)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849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51520" y="222250"/>
            <a:ext cx="8640959" cy="7207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(12/13)</a:t>
            </a:r>
            <a:endParaRPr lang="zh-TW" altLang="en-US" sz="3200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390363" y="2024540"/>
            <a:ext cx="3106688" cy="406531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左轉彎車輛的轉彎路徑較長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，所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面臨的衝突點較多，在路口中滯留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的時間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也較久；相較於右轉彎車輛，左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轉彎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車輛通過路口時將面臨較多之衝突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與危險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，在「風險性低者讓風險性高者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」的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路權設計原則下，乃有右轉彎車輛</a:t>
            </a:r>
            <a:r>
              <a:rPr lang="zh-TW" altLang="en-US" sz="2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應讓</a:t>
            </a:r>
            <a:r>
              <a:rPr lang="zh-TW" altLang="en-US" sz="2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左轉彎車輛先行之設計。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63888" y="1709738"/>
            <a:ext cx="5400600" cy="44164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0363" y="1173162"/>
            <a:ext cx="850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1E03B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對向行駛之左右轉車輛需轉彎進入同一車道時，右轉彎車輛應讓左轉彎車輛先行。</a:t>
            </a:r>
            <a:endParaRPr lang="en-US" altLang="zh-TW" sz="2400" b="1" dirty="0">
              <a:solidFill>
                <a:srgbClr val="1E03B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122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1359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C00000"/>
                </a:solidFill>
              </a:rPr>
              <a:t>(2) </a:t>
            </a:r>
            <a:r>
              <a:rPr lang="zh-TW" altLang="en-US" dirty="0">
                <a:solidFill>
                  <a:srgbClr val="C00000"/>
                </a:solidFill>
              </a:rPr>
              <a:t>行駛於</a:t>
            </a:r>
            <a:r>
              <a:rPr lang="zh-TW" altLang="en-US" dirty="0" smtClean="0">
                <a:solidFill>
                  <a:srgbClr val="C00000"/>
                </a:solidFill>
              </a:rPr>
              <a:t>圓環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1E03BD"/>
                </a:solidFill>
              </a:rPr>
              <a:t>圓環屬於特別之交岔路</a:t>
            </a:r>
            <a:r>
              <a:rPr lang="zh-TW" altLang="en-US" sz="2400" dirty="0" smtClean="0">
                <a:solidFill>
                  <a:srgbClr val="1E03BD"/>
                </a:solidFill>
              </a:rPr>
              <a:t>口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，</a:t>
            </a:r>
            <a:r>
              <a:rPr lang="zh-TW" altLang="en-US" sz="2400" dirty="0">
                <a:solidFill>
                  <a:srgbClr val="1E03BD"/>
                </a:solidFill>
              </a:rPr>
              <a:t>適用於多條道路交會</a:t>
            </a:r>
            <a:r>
              <a:rPr lang="zh-TW" altLang="en-US" sz="2400" dirty="0" smtClean="0">
                <a:solidFill>
                  <a:srgbClr val="1E03BD"/>
                </a:solidFill>
              </a:rPr>
              <a:t>之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交</a:t>
            </a:r>
            <a:r>
              <a:rPr lang="zh-TW" altLang="en-US" sz="2400" dirty="0">
                <a:solidFill>
                  <a:srgbClr val="1E03BD"/>
                </a:solidFill>
              </a:rPr>
              <a:t>岔路口設計。車輛</a:t>
            </a:r>
            <a:r>
              <a:rPr lang="zh-TW" altLang="en-US" sz="2400" dirty="0" smtClean="0">
                <a:solidFill>
                  <a:srgbClr val="1E03BD"/>
                </a:solidFill>
              </a:rPr>
              <a:t>行經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圓環</a:t>
            </a:r>
            <a:r>
              <a:rPr lang="zh-TW" altLang="en-US" sz="2400" dirty="0">
                <a:solidFill>
                  <a:srgbClr val="1E03BD"/>
                </a:solidFill>
              </a:rPr>
              <a:t>時，應</a:t>
            </a:r>
            <a:r>
              <a:rPr lang="zh-TW" altLang="en-US" sz="2400" dirty="0" smtClean="0">
                <a:solidFill>
                  <a:srgbClr val="1E03BD"/>
                </a:solidFill>
              </a:rPr>
              <a:t>遵循</a:t>
            </a:r>
            <a:r>
              <a:rPr lang="zh-TW" altLang="en-US" sz="2400" dirty="0">
                <a:solidFill>
                  <a:srgbClr val="1E03BD"/>
                </a:solidFill>
              </a:rPr>
              <a:t>逆時針</a:t>
            </a:r>
            <a:r>
              <a:rPr lang="zh-TW" altLang="en-US" sz="2400" dirty="0" smtClean="0">
                <a:solidFill>
                  <a:srgbClr val="1E03BD"/>
                </a:solidFill>
              </a:rPr>
              <a:t>的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方向</a:t>
            </a:r>
            <a:r>
              <a:rPr lang="zh-TW" altLang="en-US" sz="2400" dirty="0">
                <a:solidFill>
                  <a:srgbClr val="1E03BD"/>
                </a:solidFill>
              </a:rPr>
              <a:t>行駛，並遵守下列</a:t>
            </a:r>
            <a:r>
              <a:rPr lang="zh-TW" altLang="en-US" sz="2400" dirty="0" smtClean="0">
                <a:solidFill>
                  <a:srgbClr val="1E03BD"/>
                </a:solidFill>
              </a:rPr>
              <a:t>之</a:t>
            </a:r>
            <a:endParaRPr lang="en-US" altLang="zh-TW" sz="2400" dirty="0" smtClean="0">
              <a:solidFill>
                <a:srgbClr val="1E03B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rgbClr val="1E03BD"/>
                </a:solidFill>
              </a:rPr>
              <a:t>規定</a:t>
            </a:r>
            <a:r>
              <a:rPr lang="zh-TW" altLang="en-US" sz="2400" dirty="0">
                <a:solidFill>
                  <a:srgbClr val="1E03BD"/>
                </a:solidFill>
              </a:rPr>
              <a:t>：</a:t>
            </a:r>
          </a:p>
          <a:p>
            <a:pPr marL="355600" indent="-355600">
              <a:buAutoNum type="alphaUcPeriod"/>
            </a:pPr>
            <a:r>
              <a:rPr lang="zh-TW" altLang="en-US" sz="2400" dirty="0" smtClean="0">
                <a:solidFill>
                  <a:schemeClr val="tx1"/>
                </a:solidFill>
              </a:rPr>
              <a:t>行</a:t>
            </a:r>
            <a:r>
              <a:rPr lang="zh-TW" altLang="en-US" sz="2400" dirty="0">
                <a:solidFill>
                  <a:schemeClr val="tx1"/>
                </a:solidFill>
              </a:rPr>
              <a:t>至無號誌之圓環</a:t>
            </a:r>
            <a:r>
              <a:rPr lang="zh-TW" altLang="en-US" sz="2400" dirty="0" smtClean="0">
                <a:solidFill>
                  <a:schemeClr val="tx1"/>
                </a:solidFill>
              </a:rPr>
              <a:t>路口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 </a:t>
            </a:r>
            <a:r>
              <a:rPr lang="zh-TW" altLang="en-US" sz="2400" dirty="0" smtClean="0">
                <a:solidFill>
                  <a:schemeClr val="tx1"/>
                </a:solidFill>
              </a:rPr>
              <a:t>時</a:t>
            </a:r>
            <a:r>
              <a:rPr lang="zh-TW" altLang="en-US" sz="2400" dirty="0">
                <a:solidFill>
                  <a:schemeClr val="tx1"/>
                </a:solidFill>
              </a:rPr>
              <a:t>，應讓已進入圓環</a:t>
            </a:r>
            <a:r>
              <a:rPr lang="zh-TW" altLang="en-US" sz="2400" dirty="0" smtClean="0">
                <a:solidFill>
                  <a:schemeClr val="tx1"/>
                </a:solidFill>
              </a:rPr>
              <a:t>車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    </a:t>
            </a:r>
            <a:r>
              <a:rPr lang="zh-TW" altLang="en-US" sz="2400" dirty="0" smtClean="0">
                <a:solidFill>
                  <a:schemeClr val="tx1"/>
                </a:solidFill>
              </a:rPr>
              <a:t>道</a:t>
            </a:r>
            <a:r>
              <a:rPr lang="zh-TW" altLang="en-US" sz="2400" dirty="0">
                <a:solidFill>
                  <a:schemeClr val="tx1"/>
                </a:solidFill>
              </a:rPr>
              <a:t>的車輛先行。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tx1"/>
                </a:solidFill>
              </a:rPr>
              <a:t>B. </a:t>
            </a:r>
            <a:r>
              <a:rPr lang="zh-TW" altLang="en-US" sz="2400" dirty="0">
                <a:solidFill>
                  <a:schemeClr val="tx1"/>
                </a:solidFill>
              </a:rPr>
              <a:t>行經多車道之圓環，</a:t>
            </a:r>
            <a:r>
              <a:rPr lang="zh-TW" altLang="en-US" sz="2400" dirty="0" smtClean="0">
                <a:solidFill>
                  <a:schemeClr val="tx1"/>
                </a:solidFill>
              </a:rPr>
              <a:t>應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讓</a:t>
            </a:r>
            <a:r>
              <a:rPr lang="zh-TW" altLang="en-US" sz="2400" dirty="0">
                <a:solidFill>
                  <a:schemeClr val="tx1"/>
                </a:solidFill>
              </a:rPr>
              <a:t>內側車道的車輛先行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88913"/>
            <a:ext cx="8784976" cy="8509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伍、五大守則之一：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熟悉路權、遵守法規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(13/13)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285813"/>
            <a:ext cx="5184576" cy="486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33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交通事故之發生，均因</a:t>
            </a:r>
            <a:r>
              <a:rPr lang="zh-TW" altLang="en-US" sz="3200" dirty="0" smtClean="0">
                <a:solidFill>
                  <a:srgbClr val="C00000"/>
                </a:solidFill>
              </a:rPr>
              <a:t>你我雙方彼此未看清楚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如何讓自己被他人</a:t>
            </a:r>
            <a:r>
              <a:rPr lang="en-US" altLang="zh-TW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dirty="0" smtClean="0">
                <a:solidFill>
                  <a:schemeClr val="tx1"/>
                </a:solidFill>
              </a:rPr>
              <a:t>車</a:t>
            </a:r>
            <a:r>
              <a:rPr lang="en-US" altLang="zh-TW" sz="3200" dirty="0" smtClean="0">
                <a:solidFill>
                  <a:schemeClr val="tx1"/>
                </a:solidFill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</a:rPr>
              <a:t>清楚地看見？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穿戴</a:t>
            </a:r>
            <a:r>
              <a:rPr lang="zh-TW" altLang="en-US" b="1" u="sng" dirty="0" smtClean="0">
                <a:solidFill>
                  <a:srgbClr val="1E03BD"/>
                </a:solidFill>
              </a:rPr>
              <a:t>鮮豔的衣物</a:t>
            </a:r>
            <a:r>
              <a:rPr lang="zh-TW" altLang="en-US" b="1" dirty="0" smtClean="0">
                <a:solidFill>
                  <a:srgbClr val="1E03BD"/>
                </a:solidFill>
              </a:rPr>
              <a:t>，提高自己的顯著性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夜間穿深色衣服外出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讓別人有</a:t>
            </a:r>
            <a:r>
              <a:rPr lang="zh-TW" altLang="en-US" b="1" u="sng" dirty="0" smtClean="0">
                <a:solidFill>
                  <a:srgbClr val="1E03BD"/>
                </a:solidFill>
              </a:rPr>
              <a:t>足夠的時間</a:t>
            </a:r>
            <a:r>
              <a:rPr lang="zh-TW" altLang="en-US" b="1" dirty="0" smtClean="0">
                <a:solidFill>
                  <a:srgbClr val="1E03BD"/>
                </a:solidFill>
              </a:rPr>
              <a:t>看見你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不要從路邊突然衝入道路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讓別人能從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夠遠的地方</a:t>
            </a:r>
            <a:r>
              <a:rPr lang="zh-TW" altLang="en-US" b="1" dirty="0" smtClean="0">
                <a:solidFill>
                  <a:srgbClr val="1E03BD"/>
                </a:solidFill>
              </a:rPr>
              <a:t>看見你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注意來車視線是否被擋住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不從別人</a:t>
            </a:r>
            <a:r>
              <a:rPr lang="zh-TW" altLang="en-US" b="1" u="sng" dirty="0" smtClean="0">
                <a:solidFill>
                  <a:srgbClr val="1E03BD"/>
                </a:solidFill>
              </a:rPr>
              <a:t>不預期處</a:t>
            </a:r>
            <a:r>
              <a:rPr lang="zh-TW" altLang="en-US" b="1" dirty="0" smtClean="0">
                <a:solidFill>
                  <a:srgbClr val="1E03BD"/>
                </a:solidFill>
              </a:rPr>
              <a:t>穿越道路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擁擠車陣間、中央分隔島等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從</a:t>
            </a:r>
            <a:r>
              <a:rPr lang="zh-TW" altLang="en-US" b="1" u="sng" dirty="0" smtClean="0">
                <a:solidFill>
                  <a:srgbClr val="1E03BD"/>
                </a:solidFill>
              </a:rPr>
              <a:t>直線段</a:t>
            </a:r>
            <a:r>
              <a:rPr lang="en-US" altLang="zh-TW" b="1" dirty="0" smtClean="0">
                <a:solidFill>
                  <a:srgbClr val="1E03BD"/>
                </a:solidFill>
              </a:rPr>
              <a:t>(</a:t>
            </a:r>
            <a:r>
              <a:rPr lang="zh-TW" altLang="en-US" b="1" dirty="0" smtClean="0">
                <a:solidFill>
                  <a:srgbClr val="1E03BD"/>
                </a:solidFill>
              </a:rPr>
              <a:t>不要從曲線段</a:t>
            </a:r>
            <a:r>
              <a:rPr lang="en-US" altLang="zh-TW" b="1" dirty="0" smtClean="0">
                <a:solidFill>
                  <a:srgbClr val="1E03BD"/>
                </a:solidFill>
              </a:rPr>
              <a:t>)</a:t>
            </a:r>
            <a:r>
              <a:rPr lang="zh-TW" altLang="en-US" b="1" dirty="0" smtClean="0">
                <a:solidFill>
                  <a:srgbClr val="1E03BD"/>
                </a:solidFill>
              </a:rPr>
              <a:t>穿越道路 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讓別人提早看見你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u="sng" dirty="0" smtClean="0">
                <a:solidFill>
                  <a:srgbClr val="1E03BD"/>
                </a:solidFill>
              </a:rPr>
              <a:t>揮動</a:t>
            </a:r>
            <a:r>
              <a:rPr lang="zh-TW" altLang="en-US" b="1" dirty="0" smtClean="0">
                <a:solidFill>
                  <a:srgbClr val="1E03BD"/>
                </a:solidFill>
              </a:rPr>
              <a:t>比靜止較容易被看見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揮動手臂、旗幟、手巾等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不要落入汽車、機車之</a:t>
            </a:r>
            <a:r>
              <a:rPr lang="zh-TW" altLang="en-US" b="1" u="sng" dirty="0" smtClean="0">
                <a:solidFill>
                  <a:srgbClr val="1E03BD"/>
                </a:solidFill>
              </a:rPr>
              <a:t>視野死角  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從公車旁或前方穿越時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188913"/>
            <a:ext cx="9036496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陸、五大守則之二：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看得見您，您看得見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47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如何</a:t>
            </a:r>
            <a:r>
              <a:rPr lang="zh-TW" altLang="en-US" dirty="0">
                <a:solidFill>
                  <a:schemeClr val="tx1"/>
                </a:solidFill>
              </a:rPr>
              <a:t>讓</a:t>
            </a:r>
            <a:r>
              <a:rPr lang="zh-TW" altLang="en-US" dirty="0" smtClean="0">
                <a:solidFill>
                  <a:schemeClr val="tx1"/>
                </a:solidFill>
              </a:rPr>
              <a:t>自己清楚看見來車？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進入道路</a:t>
            </a: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 smtClean="0">
                <a:solidFill>
                  <a:schemeClr val="tx1"/>
                </a:solidFill>
              </a:rPr>
              <a:t>或交岔路口</a:t>
            </a:r>
            <a:r>
              <a:rPr lang="en-US" altLang="zh-TW" b="1" dirty="0" smtClean="0">
                <a:solidFill>
                  <a:schemeClr val="tx1"/>
                </a:solidFill>
              </a:rPr>
              <a:t>)</a:t>
            </a:r>
            <a:r>
              <a:rPr lang="zh-TW" altLang="en-US" b="1" dirty="0" smtClean="0">
                <a:solidFill>
                  <a:schemeClr val="tx1"/>
                </a:solidFill>
              </a:rPr>
              <a:t>前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選擇</a:t>
            </a:r>
            <a:r>
              <a:rPr lang="zh-TW" altLang="en-US" b="1" u="sng" dirty="0" smtClean="0">
                <a:solidFill>
                  <a:srgbClr val="C00000"/>
                </a:solidFill>
              </a:rPr>
              <a:t>安全</a:t>
            </a:r>
            <a:r>
              <a:rPr lang="zh-TW" altLang="en-US" b="1" dirty="0" smtClean="0">
                <a:solidFill>
                  <a:srgbClr val="C00000"/>
                </a:solidFill>
              </a:rPr>
              <a:t>且</a:t>
            </a:r>
            <a:r>
              <a:rPr lang="zh-TW" altLang="en-US" b="1" u="sng" dirty="0" smtClean="0">
                <a:solidFill>
                  <a:srgbClr val="C00000"/>
                </a:solidFill>
              </a:rPr>
              <a:t>視線良好</a:t>
            </a:r>
            <a:r>
              <a:rPr lang="en-US" altLang="zh-TW" b="1" u="sng" dirty="0" smtClean="0">
                <a:solidFill>
                  <a:srgbClr val="C00000"/>
                </a:solidFill>
              </a:rPr>
              <a:t>(</a:t>
            </a:r>
            <a:r>
              <a:rPr lang="zh-TW" altLang="en-US" b="1" u="sng" dirty="0" smtClean="0">
                <a:solidFill>
                  <a:srgbClr val="C00000"/>
                </a:solidFill>
              </a:rPr>
              <a:t>能看得夠遠且清楚</a:t>
            </a:r>
            <a:r>
              <a:rPr lang="en-US" altLang="zh-TW" b="1" u="sng" dirty="0" smtClean="0">
                <a:solidFill>
                  <a:srgbClr val="C00000"/>
                </a:solidFill>
              </a:rPr>
              <a:t>)</a:t>
            </a:r>
            <a:r>
              <a:rPr lang="zh-TW" altLang="en-US" b="1" u="sng" dirty="0" smtClean="0">
                <a:solidFill>
                  <a:srgbClr val="C00000"/>
                </a:solidFill>
              </a:rPr>
              <a:t>之位置觀察來車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觀察來車之動向</a:t>
            </a: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直行、轉彎、變換車道等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  <a:r>
              <a:rPr lang="zh-TW" altLang="en-US" b="1" dirty="0" smtClean="0">
                <a:solidFill>
                  <a:srgbClr val="C00000"/>
                </a:solidFill>
              </a:rPr>
              <a:t>與速度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確認安全無虞後才通過</a:t>
            </a:r>
            <a:r>
              <a:rPr lang="zh-TW" altLang="en-US" b="1" dirty="0">
                <a:solidFill>
                  <a:srgbClr val="C00000"/>
                </a:solidFill>
              </a:rPr>
              <a:t>；如果視線被</a:t>
            </a:r>
            <a:r>
              <a:rPr lang="zh-TW" altLang="en-US" b="1" dirty="0" smtClean="0">
                <a:solidFill>
                  <a:srgbClr val="C00000"/>
                </a:solidFill>
              </a:rPr>
              <a:t>擋，務必更加小心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穿越道路時</a:t>
            </a:r>
            <a:r>
              <a:rPr lang="zh-TW" altLang="en-US" dirty="0" smtClean="0">
                <a:solidFill>
                  <a:schemeClr val="tx1"/>
                </a:solidFill>
              </a:rPr>
              <a:t>： 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(1)</a:t>
            </a:r>
            <a:r>
              <a:rPr lang="zh-TW" altLang="en-US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有實體中央分隔島；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(2)</a:t>
            </a:r>
            <a:r>
              <a:rPr lang="zh-TW" altLang="en-US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劃有雙黃線；</a:t>
            </a:r>
            <a:r>
              <a:rPr lang="en-US" altLang="zh-TW" b="1" dirty="0" smtClean="0">
                <a:solidFill>
                  <a:srgbClr val="1E03BD"/>
                </a:solidFill>
                <a:sym typeface="Wingdings" panose="05000000000000000000" pitchFamily="2" charset="2"/>
              </a:rPr>
              <a:t>(2) </a:t>
            </a:r>
            <a:r>
              <a:rPr lang="en-US" altLang="zh-TW" b="1" dirty="0" smtClean="0">
                <a:solidFill>
                  <a:srgbClr val="1E03BD"/>
                </a:solidFill>
              </a:rPr>
              <a:t>100</a:t>
            </a:r>
            <a:r>
              <a:rPr lang="zh-TW" altLang="en-US" b="1" dirty="0" smtClean="0">
                <a:solidFill>
                  <a:srgbClr val="1E03BD"/>
                </a:solidFill>
              </a:rPr>
              <a:t>公尺內有人行穿越道</a:t>
            </a:r>
            <a:r>
              <a:rPr lang="en-US" altLang="zh-TW" b="1" dirty="0" smtClean="0">
                <a:solidFill>
                  <a:srgbClr val="1E03BD"/>
                </a:solidFill>
              </a:rPr>
              <a:t>(</a:t>
            </a:r>
            <a:r>
              <a:rPr lang="zh-TW" altLang="en-US" b="1" dirty="0" smtClean="0">
                <a:solidFill>
                  <a:srgbClr val="1E03BD"/>
                </a:solidFill>
              </a:rPr>
              <a:t>枕木紋</a:t>
            </a:r>
            <a:r>
              <a:rPr lang="en-US" altLang="zh-TW" b="1" dirty="0" smtClean="0">
                <a:solidFill>
                  <a:srgbClr val="1E03BD"/>
                </a:solidFill>
              </a:rPr>
              <a:t>)</a:t>
            </a:r>
            <a:r>
              <a:rPr lang="zh-TW" altLang="en-US" b="1" dirty="0" smtClean="0">
                <a:solidFill>
                  <a:srgbClr val="1E03BD"/>
                </a:solidFill>
              </a:rPr>
              <a:t>時不得穿越。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先左看、再右看、再一次左看，確認安全無虞後再行通過。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</a:rPr>
              <a:t>不要嬉鬧或玩手機，且要注意左右可能出現的來車</a:t>
            </a:r>
            <a:r>
              <a:rPr lang="zh-TW" altLang="en-US" b="1" dirty="0" smtClean="0">
                <a:solidFill>
                  <a:srgbClr val="C00000"/>
                </a:solidFill>
              </a:rPr>
              <a:t>。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穿越交岔路口時，</a:t>
            </a:r>
            <a:r>
              <a:rPr lang="zh-TW" altLang="en-US" b="1" dirty="0" smtClean="0">
                <a:solidFill>
                  <a:srgbClr val="1E03BD"/>
                </a:solidFill>
              </a:rPr>
              <a:t>注意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左方</a:t>
            </a:r>
            <a:r>
              <a:rPr lang="zh-TW" altLang="en-US" b="1" dirty="0" smtClean="0">
                <a:solidFill>
                  <a:srgbClr val="1E03BD"/>
                </a:solidFill>
              </a:rPr>
              <a:t>、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右方</a:t>
            </a:r>
            <a:r>
              <a:rPr lang="zh-TW" altLang="en-US" b="1" dirty="0" smtClean="0">
                <a:solidFill>
                  <a:srgbClr val="1E03BD"/>
                </a:solidFill>
              </a:rPr>
              <a:t>、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對向</a:t>
            </a:r>
            <a:r>
              <a:rPr lang="zh-TW" altLang="en-US" b="1" dirty="0" smtClean="0">
                <a:solidFill>
                  <a:srgbClr val="1E03BD"/>
                </a:solidFill>
              </a:rPr>
              <a:t>及</a:t>
            </a:r>
            <a:r>
              <a:rPr lang="zh-TW" altLang="en-US" b="1" u="sng" dirty="0" smtClean="0">
                <a:solidFill>
                  <a:srgbClr val="1E03BD"/>
                </a:solidFill>
              </a:rPr>
              <a:t>後方</a:t>
            </a:r>
            <a:r>
              <a:rPr lang="zh-TW" altLang="en-US" b="1" dirty="0" smtClean="0">
                <a:solidFill>
                  <a:srgbClr val="1E03BD"/>
                </a:solidFill>
              </a:rPr>
              <a:t>來車，安全無虞後再行通過。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chemeClr val="tx1"/>
                </a:solidFill>
              </a:rPr>
              <a:t>行人靠邊走：</a:t>
            </a:r>
            <a:r>
              <a:rPr lang="zh-TW" altLang="en-US" b="1" dirty="0" smtClean="0">
                <a:solidFill>
                  <a:srgbClr val="1E03BD"/>
                </a:solidFill>
              </a:rPr>
              <a:t>選擇安全的那一邊，行走騎樓或人行道；必須與車輛共用道路時，</a:t>
            </a:r>
            <a:r>
              <a:rPr lang="zh-TW" altLang="en-US" b="1" dirty="0" smtClean="0">
                <a:solidFill>
                  <a:srgbClr val="C00000"/>
                </a:solidFill>
              </a:rPr>
              <a:t>請面向來車靠邊走</a:t>
            </a:r>
            <a:r>
              <a:rPr lang="zh-TW" altLang="en-US" b="1" dirty="0" smtClean="0">
                <a:solidFill>
                  <a:srgbClr val="1E03BD"/>
                </a:solidFill>
              </a:rPr>
              <a:t>，避免車輛從後追撞。</a:t>
            </a:r>
            <a:endParaRPr lang="en-US" altLang="zh-TW" b="1" dirty="0" smtClean="0">
              <a:solidFill>
                <a:srgbClr val="1E03BD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陸、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五大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守則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之二：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我看得見您，您看得見我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3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8856984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1"/>
                </a:solidFill>
              </a:rPr>
              <a:t>安全空間</a:t>
            </a:r>
            <a:r>
              <a:rPr lang="en-US" altLang="zh-TW" sz="3200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sz="3200" dirty="0" smtClean="0">
                <a:solidFill>
                  <a:schemeClr val="tx1"/>
                </a:solidFill>
              </a:rPr>
              <a:t>觀念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孩子穿越道路時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再三地猶豫後仍然衝過，結果就被車輛撞擊了；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孩子並不是沒有看到車輛，只是作錯了決定；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他為什麼猶豫？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車輛在交岔路口欲左轉時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對向的車輛不斷迎面而來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您是否有猶豫不決於「該不該轉」的經驗？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您為什麼會猶豫不決呢？</a:t>
            </a:r>
            <a:r>
              <a:rPr lang="zh-TW" altLang="en-US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本來就沒安全把握，又浪費一、兩秒鐘「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猶豫</a:t>
            </a:r>
            <a:r>
              <a:rPr lang="zh-TW" altLang="en-US" sz="2800" b="1" dirty="0" smtClean="0">
                <a:solidFill>
                  <a:srgbClr val="1E03BD"/>
                </a:solidFill>
              </a:rPr>
              <a:t>」</a:t>
            </a:r>
            <a:endParaRPr lang="en-US" altLang="zh-TW" sz="2800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1E03BD"/>
                </a:solidFill>
              </a:rPr>
              <a:t>此時若採取通過行動，是不是更危險？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rgbClr val="C00000"/>
                </a:solidFill>
              </a:rPr>
              <a:t>許多交通事故都是在這種猶豫情況下發生的！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07771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柒、五大守則之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 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謹守安全空間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9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077713"/>
            <a:ext cx="9001000" cy="5087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安全空間</a:t>
            </a:r>
            <a:r>
              <a:rPr lang="en-US" altLang="zh-TW" dirty="0" smtClean="0">
                <a:solidFill>
                  <a:schemeClr val="tx1"/>
                </a:solidFill>
              </a:rPr>
              <a:t>(Safety margin)</a:t>
            </a:r>
            <a:r>
              <a:rPr lang="zh-TW" altLang="en-US" dirty="0" smtClean="0">
                <a:solidFill>
                  <a:schemeClr val="tx1"/>
                </a:solidFill>
              </a:rPr>
              <a:t>觀念</a:t>
            </a:r>
            <a:endParaRPr lang="en-US" altLang="zh-TW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猶豫當下的最安全作法，乃是採取「不通過，再等」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在那麼短之時間下，人類不易作到「理性且正確之決策」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情急下之正確決策，需靠「平時訓練所建立之直覺反射」來應付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從小就要訓練「當心中猶豫，就要說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NO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」之用路好習慣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安全空間就是：</a:t>
            </a:r>
            <a:r>
              <a:rPr lang="zh-TW" altLang="en-US" b="1" dirty="0" smtClean="0">
                <a:solidFill>
                  <a:srgbClr val="C00000"/>
                </a:solidFill>
              </a:rPr>
              <a:t>不作沒有絕對安全把握之交通行為，只要猶豫一定說「不」，讓它成為一種自然反射習慣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停放路邊車輛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欲駛入道路時，曾否猶豫「會不會擦撞到前車」？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路邊停車時，曾否猶豫「後輪會不會掉入水溝」？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許多交通事故之發生，都有一些預警先機，只是您信不信而已？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隨時保有</a:t>
            </a:r>
            <a:r>
              <a:rPr lang="zh-TW" altLang="en-US" dirty="0" smtClean="0">
                <a:solidFill>
                  <a:srgbClr val="C00000"/>
                </a:solidFill>
              </a:rPr>
              <a:t>安全空間之觀念</a:t>
            </a:r>
            <a:r>
              <a:rPr lang="zh-TW" altLang="en-US" dirty="0" smtClean="0">
                <a:solidFill>
                  <a:schemeClr val="tx1"/>
                </a:solidFill>
              </a:rPr>
              <a:t>，讓交通之安全多一分保障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柒、五大守則之三：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謹守安全</a:t>
            </a:r>
            <a:r>
              <a:rPr lang="zh-TW" altLang="en-US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空間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6855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</a:rPr>
              <a:t>道路上之交通事故，多是</a:t>
            </a:r>
            <a:r>
              <a:rPr lang="zh-TW" altLang="en-US" dirty="0">
                <a:solidFill>
                  <a:srgbClr val="C00000"/>
                </a:solidFill>
              </a:rPr>
              <a:t>用</a:t>
            </a:r>
            <a:r>
              <a:rPr lang="zh-TW" altLang="en-US" dirty="0" smtClean="0">
                <a:solidFill>
                  <a:srgbClr val="C00000"/>
                </a:solidFill>
              </a:rPr>
              <a:t>路人的不在意</a:t>
            </a:r>
            <a:r>
              <a:rPr lang="zh-TW" altLang="en-US" dirty="0">
                <a:solidFill>
                  <a:schemeClr val="tx1"/>
                </a:solidFill>
              </a:rPr>
              <a:t>所造成的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道路上最大的安全威脅：</a:t>
            </a:r>
            <a:r>
              <a:rPr lang="zh-TW" altLang="en-US" dirty="0" smtClean="0">
                <a:solidFill>
                  <a:srgbClr val="C00000"/>
                </a:solidFill>
              </a:rPr>
              <a:t>快速</a:t>
            </a:r>
            <a:r>
              <a:rPr lang="zh-TW" altLang="en-US" dirty="0" smtClean="0">
                <a:solidFill>
                  <a:schemeClr val="tx1"/>
                </a:solidFill>
              </a:rPr>
              <a:t>與</a:t>
            </a:r>
            <a:r>
              <a:rPr lang="zh-TW" altLang="en-US" dirty="0" smtClean="0">
                <a:solidFill>
                  <a:srgbClr val="C00000"/>
                </a:solidFill>
              </a:rPr>
              <a:t>橫向位移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為什麼要遵守速限的規定？為什麼要先打方向燈告訴他人？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排隊走路為什麼會比較安全？行進間嬉戲為什麼危險？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為什麼這些不良用路行為讓</a:t>
            </a:r>
            <a:r>
              <a:rPr lang="zh-TW" altLang="en-US" dirty="0">
                <a:solidFill>
                  <a:schemeClr val="tx1"/>
                </a:solidFill>
              </a:rPr>
              <a:t>您</a:t>
            </a:r>
            <a:r>
              <a:rPr lang="zh-TW" altLang="en-US" dirty="0" smtClean="0">
                <a:solidFill>
                  <a:schemeClr val="tx1"/>
                </a:solidFill>
              </a:rPr>
              <a:t>危險？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交岔路口十公尺內任意停車、佔用車道停車、佔用人行道停車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任意變換車道不打方向燈、貪圖方便的逆向行車及斜穿路口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不耐等候的搶黃燈與闖紅燈、載運貨物未用心綁緊牢固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開啟車門時未細查週遭來車、路上嬉戲的小孩、漫不經心的行人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任意丟棄垃圾的駕駛人、放任貓狗在道路上亂跑的民眾、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….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道路上層出不窮的危險與違規行為，無時無刻威脅著我們的安全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077713"/>
          </a:xfrm>
        </p:spPr>
        <p:txBody>
          <a:bodyPr>
            <a:normAutofit/>
          </a:bodyPr>
          <a:lstStyle/>
          <a:p>
            <a:r>
              <a:rPr lang="zh-TW" altLang="en-US" sz="44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</a:t>
            </a:r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五大守則之四：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3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40560"/>
          </a:xfrm>
        </p:spPr>
        <p:txBody>
          <a:bodyPr/>
          <a:lstStyle/>
          <a:p>
            <a:pPr marL="442913" lvl="1" indent="-442913" eaLnBrk="1" hangingPunct="1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tx1"/>
                </a:solidFill>
              </a:rPr>
              <a:t>交通悲劇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不斷重演</a:t>
            </a:r>
            <a:r>
              <a:rPr lang="zh-TW" altLang="en-US" sz="2800" b="1" dirty="0">
                <a:solidFill>
                  <a:schemeClr val="tx1"/>
                </a:solidFill>
              </a:rPr>
              <a:t>，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我們不能</a:t>
            </a:r>
            <a:r>
              <a:rPr lang="zh-TW" altLang="en-US" sz="2800" b="1" dirty="0">
                <a:solidFill>
                  <a:schemeClr val="tx1"/>
                </a:solidFill>
              </a:rPr>
              <a:t>無動於衷、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麻木不仁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不要讓「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別人都這麼作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」成為我們「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跟著作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」的藉口！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其實</a:t>
            </a:r>
            <a:r>
              <a:rPr lang="zh-TW" altLang="en-US" sz="2200" b="1" dirty="0">
                <a:solidFill>
                  <a:srgbClr val="1E03BD"/>
                </a:solidFill>
              </a:rPr>
              <a:t>我們都知道不該作，但為何都無法讓</a:t>
            </a:r>
            <a:r>
              <a:rPr lang="zh-TW" altLang="en-US" sz="2200" b="1" dirty="0">
                <a:solidFill>
                  <a:srgbClr val="C00000"/>
                </a:solidFill>
              </a:rPr>
              <a:t>良知戰勝貪婪？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只要有</a:t>
            </a:r>
            <a:r>
              <a:rPr lang="zh-TW" altLang="en-US" sz="2200" b="1" dirty="0">
                <a:solidFill>
                  <a:srgbClr val="C00000"/>
                </a:solidFill>
              </a:rPr>
              <a:t>一個人</a:t>
            </a:r>
            <a:r>
              <a:rPr lang="zh-TW" altLang="en-US" sz="2200" b="1" dirty="0">
                <a:solidFill>
                  <a:srgbClr val="1E03BD"/>
                </a:solidFill>
              </a:rPr>
              <a:t>不遵守交通規則，</a:t>
            </a:r>
            <a:r>
              <a:rPr lang="zh-TW" altLang="en-US" sz="2200" b="1" dirty="0">
                <a:solidFill>
                  <a:srgbClr val="C00000"/>
                </a:solidFill>
              </a:rPr>
              <a:t>全民之交通安全</a:t>
            </a:r>
            <a:r>
              <a:rPr lang="zh-TW" altLang="en-US" sz="2200" b="1" dirty="0">
                <a:solidFill>
                  <a:srgbClr val="1E03BD"/>
                </a:solidFill>
              </a:rPr>
              <a:t>都不保！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不願自己成為「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受害者</a:t>
            </a:r>
            <a:r>
              <a:rPr lang="zh-TW" altLang="en-US" sz="2200" b="1" dirty="0">
                <a:solidFill>
                  <a:srgbClr val="1E03BD"/>
                </a:solidFill>
              </a:rPr>
              <a:t>」，更不要讓自己成為「</a:t>
            </a:r>
            <a:r>
              <a:rPr lang="zh-TW" altLang="en-US" sz="2200" b="1" dirty="0">
                <a:solidFill>
                  <a:srgbClr val="C00000"/>
                </a:solidFill>
              </a:rPr>
              <a:t>加害者</a:t>
            </a:r>
            <a:r>
              <a:rPr lang="zh-TW" altLang="en-US" sz="2200" b="1" dirty="0">
                <a:solidFill>
                  <a:srgbClr val="1E03BD"/>
                </a:solidFill>
              </a:rPr>
              <a:t>」</a:t>
            </a:r>
          </a:p>
          <a:p>
            <a:pPr marL="785812" lvl="1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法規不足，警力不逮，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出自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全民內心</a:t>
            </a:r>
            <a:r>
              <a:rPr lang="zh-TW" altLang="en-US" sz="2200" b="1" dirty="0">
                <a:solidFill>
                  <a:srgbClr val="C00000"/>
                </a:solidFill>
              </a:rPr>
              <a:t>的道德</a:t>
            </a:r>
            <a:r>
              <a:rPr lang="zh-TW" altLang="en-US" sz="2200" b="1" dirty="0">
                <a:solidFill>
                  <a:srgbClr val="1E03BD"/>
                </a:solidFill>
              </a:rPr>
              <a:t>才是安全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守護神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道路上的交通安全需要大家共同來注意與維護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透過教育與宣導，從小培養國民</a:t>
            </a:r>
            <a:r>
              <a:rPr lang="zh-TW" altLang="en-US" b="1" dirty="0" smtClean="0">
                <a:solidFill>
                  <a:srgbClr val="C00000"/>
                </a:solidFill>
              </a:rPr>
              <a:t>利他的用路觀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危害他人交通安全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r>
              <a:rPr lang="en-US" altLang="zh-TW" sz="2200" b="1" dirty="0" smtClean="0">
                <a:solidFill>
                  <a:srgbClr val="1E03BD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不作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妨礙他人交通方便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之用路行為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 smtClean="0">
                <a:solidFill>
                  <a:srgbClr val="1E03BD"/>
                </a:solidFill>
              </a:rPr>
              <a:t>維護道路交通秩序與安全是我的責任</a:t>
            </a:r>
            <a:endParaRPr lang="en-US" altLang="zh-TW" sz="2200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200" b="1" dirty="0">
                <a:solidFill>
                  <a:srgbClr val="1E03BD"/>
                </a:solidFill>
              </a:rPr>
              <a:t>國民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的安全用</a:t>
            </a:r>
            <a:r>
              <a:rPr lang="zh-TW" altLang="en-US" sz="2200" b="1" dirty="0">
                <a:solidFill>
                  <a:srgbClr val="1E03BD"/>
                </a:solidFill>
              </a:rPr>
              <a:t>路</a:t>
            </a:r>
            <a:r>
              <a:rPr lang="zh-TW" altLang="en-US" sz="2200" b="1" dirty="0" smtClean="0">
                <a:solidFill>
                  <a:srgbClr val="1E03BD"/>
                </a:solidFill>
              </a:rPr>
              <a:t>文化是需要日積月累改造的</a:t>
            </a:r>
            <a:endParaRPr lang="zh-TW" alt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30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捌、五大守則之四：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利他用路觀  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1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</a:rPr>
              <a:t>不作道路交通事故的製造者，也不成為無辜的受害者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1"/>
                </a:solidFill>
              </a:rPr>
              <a:t>「防衛兼備」是具備</a:t>
            </a:r>
            <a:r>
              <a:rPr lang="zh-TW" altLang="en-US" b="1" dirty="0" smtClean="0">
                <a:solidFill>
                  <a:srgbClr val="C00000"/>
                </a:solidFill>
              </a:rPr>
              <a:t>預防</a:t>
            </a:r>
            <a:r>
              <a:rPr lang="zh-TW" altLang="en-US" b="1" dirty="0" smtClean="0">
                <a:solidFill>
                  <a:schemeClr val="tx1"/>
                </a:solidFill>
              </a:rPr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保衛</a:t>
            </a:r>
            <a:r>
              <a:rPr lang="zh-TW" altLang="en-US" b="1" dirty="0" smtClean="0">
                <a:solidFill>
                  <a:schemeClr val="tx1"/>
                </a:solidFill>
              </a:rPr>
              <a:t>雙重功能之用路行為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444500" lvl="1" indent="-444500"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1E03BD"/>
                </a:solidFill>
              </a:rPr>
              <a:t>預防交通事故的發生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交通事故之發生原因中，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90%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與人為因素有關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用路人的生理與心理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生理現象與交通事故：反應時間、生理時鐘、疲勞、飲酒用藥等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rgbClr val="C00000"/>
                </a:solidFill>
              </a:rPr>
              <a:t>心理現象與交通事故：心情亢奮或沮喪、分心或嬉鬧、情緒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…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等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1E03BD"/>
                </a:solidFill>
              </a:rPr>
              <a:t>自我保衛的用</a:t>
            </a:r>
            <a:r>
              <a:rPr lang="zh-TW" altLang="en-US" dirty="0">
                <a:solidFill>
                  <a:srgbClr val="1E03BD"/>
                </a:solidFill>
              </a:rPr>
              <a:t>路行為</a:t>
            </a:r>
            <a:endParaRPr lang="en-US" altLang="zh-TW" dirty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許多事故之發生均有先機可循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：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學習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預知</a:t>
            </a:r>
            <a:r>
              <a:rPr lang="zh-TW" altLang="en-US" sz="2000" b="1" dirty="0">
                <a:solidFill>
                  <a:schemeClr val="tx2"/>
                </a:solidFill>
              </a:rPr>
              <a:t>危險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、提前佈署與防範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 smtClean="0">
                <a:solidFill>
                  <a:schemeClr val="tx2"/>
                </a:solidFill>
              </a:rPr>
              <a:t>從學習做一位好行人及好乘客開始，逐步建立自我防衛之用路行為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建立專心且隨時用心觀察週遭路況之用路好習慣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chemeClr val="tx2"/>
                </a:solidFill>
              </a:rPr>
              <a:t>交岔路口無辜被撞的，通常是綠燈起動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後就魯莽衝</a:t>
            </a:r>
            <a:r>
              <a:rPr lang="zh-TW" altLang="en-US" sz="2000" b="1" dirty="0">
                <a:solidFill>
                  <a:schemeClr val="tx2"/>
                </a:solidFill>
              </a:rPr>
              <a:t>出者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掌握可能之危機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：上下車或開車門、突然出現的危險、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…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等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玖、五大守則之五：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防衛兼備好習慣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(1/1)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2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交通安全之推動需要全民之認知與行動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透過社會運動改造國人之交通安全文化</a:t>
            </a:r>
            <a:endParaRPr lang="en-US" altLang="zh-TW" sz="36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solidFill>
                  <a:schemeClr val="tx1"/>
                </a:solidFill>
              </a:rPr>
              <a:t>當前社會迫切需要的</a:t>
            </a:r>
            <a:r>
              <a:rPr lang="zh-TW" altLang="en-US" sz="3600" dirty="0" smtClean="0">
                <a:solidFill>
                  <a:srgbClr val="C00000"/>
                </a:solidFill>
              </a:rPr>
              <a:t>五大交通安全運</a:t>
            </a:r>
            <a:r>
              <a:rPr lang="zh-TW" altLang="en-US" sz="3600" dirty="0">
                <a:solidFill>
                  <a:srgbClr val="C00000"/>
                </a:solidFill>
              </a:rPr>
              <a:t>動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0" indent="534988">
              <a:buNone/>
            </a:pPr>
            <a:r>
              <a:rPr lang="en-US" altLang="zh-TW" sz="2600" dirty="0" smtClean="0">
                <a:solidFill>
                  <a:srgbClr val="C00000"/>
                </a:solidFill>
              </a:rPr>
              <a:t>(1)</a:t>
            </a:r>
            <a:r>
              <a:rPr lang="zh-TW" altLang="en-US" sz="2600" dirty="0" smtClean="0">
                <a:solidFill>
                  <a:srgbClr val="C00000"/>
                </a:solidFill>
              </a:rPr>
              <a:t> 車頭朝外停車：</a:t>
            </a:r>
            <a:r>
              <a:rPr lang="zh-TW" altLang="en-US" sz="2600" dirty="0" smtClean="0">
                <a:solidFill>
                  <a:srgbClr val="1E03BD"/>
                </a:solidFill>
              </a:rPr>
              <a:t>不撞行人、迅速逃生、方便充電</a:t>
            </a:r>
            <a:endParaRPr lang="en-US" altLang="zh-TW" sz="2600" b="1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dirty="0" smtClean="0">
                <a:solidFill>
                  <a:srgbClr val="C00000"/>
                </a:solidFill>
              </a:rPr>
              <a:t>(2)</a:t>
            </a:r>
            <a:r>
              <a:rPr lang="zh-TW" altLang="en-US" sz="2600" dirty="0" smtClean="0">
                <a:solidFill>
                  <a:srgbClr val="C00000"/>
                </a:solidFill>
              </a:rPr>
              <a:t> 乘客責任 ：</a:t>
            </a:r>
            <a:r>
              <a:rPr lang="zh-TW" altLang="en-US" sz="2600" dirty="0" smtClean="0">
                <a:solidFill>
                  <a:srgbClr val="1E03BD"/>
                </a:solidFill>
              </a:rPr>
              <a:t>協助駕駛人清醒與專心、全車生命保障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(3)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下車時向</a:t>
            </a:r>
            <a:r>
              <a:rPr lang="zh-TW" altLang="en-US" sz="2600" dirty="0" smtClean="0">
                <a:solidFill>
                  <a:srgbClr val="C00000"/>
                </a:solidFill>
              </a:rPr>
              <a:t>公車及計程車司機說「謝謝」：</a:t>
            </a:r>
            <a:r>
              <a:rPr lang="zh-TW" altLang="en-US" sz="2600" dirty="0" smtClean="0">
                <a:solidFill>
                  <a:srgbClr val="1E03BD"/>
                </a:solidFill>
              </a:rPr>
              <a:t>感恩鼓勵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(4)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對</a:t>
            </a:r>
            <a:r>
              <a:rPr lang="zh-TW" altLang="en-US" sz="2600" dirty="0" smtClean="0">
                <a:solidFill>
                  <a:srgbClr val="C00000"/>
                </a:solidFill>
              </a:rPr>
              <a:t>禮讓行人的</a:t>
            </a:r>
            <a:r>
              <a:rPr lang="zh-TW" altLang="en-US" sz="2600" dirty="0">
                <a:solidFill>
                  <a:srgbClr val="C00000"/>
                </a:solidFill>
              </a:rPr>
              <a:t>車輛駕駛揮手點頭致謝</a:t>
            </a:r>
            <a:r>
              <a:rPr lang="zh-TW" altLang="en-US" sz="2600" dirty="0" smtClean="0">
                <a:solidFill>
                  <a:srgbClr val="C00000"/>
                </a:solidFill>
              </a:rPr>
              <a:t>：</a:t>
            </a:r>
            <a:r>
              <a:rPr lang="zh-TW" altLang="en-US" sz="2600" dirty="0" smtClean="0">
                <a:solidFill>
                  <a:srgbClr val="1E03BD"/>
                </a:solidFill>
              </a:rPr>
              <a:t>感謝與感動</a:t>
            </a:r>
            <a:endParaRPr lang="en-US" altLang="zh-TW" sz="2600" dirty="0" smtClean="0">
              <a:solidFill>
                <a:srgbClr val="1E03BD"/>
              </a:solidFill>
            </a:endParaRPr>
          </a:p>
          <a:p>
            <a:pPr marL="0" indent="534988">
              <a:buNone/>
            </a:pPr>
            <a:r>
              <a:rPr lang="en-US" altLang="zh-TW" sz="2600" b="1" dirty="0" smtClean="0">
                <a:solidFill>
                  <a:srgbClr val="C00000"/>
                </a:solidFill>
              </a:rPr>
              <a:t>(5)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 保護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長者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及</a:t>
            </a:r>
            <a:r>
              <a:rPr lang="zh-TW" altLang="en-US" sz="2600" b="1" dirty="0" smtClean="0">
                <a:solidFill>
                  <a:schemeClr val="tx1"/>
                </a:solidFill>
              </a:rPr>
              <a:t>婦孺</a:t>
            </a:r>
            <a:r>
              <a:rPr lang="zh-TW" altLang="en-US" sz="2600" b="1" dirty="0" smtClean="0">
                <a:solidFill>
                  <a:srgbClr val="C00000"/>
                </a:solidFill>
              </a:rPr>
              <a:t>安全地穿越路口：</a:t>
            </a:r>
            <a:r>
              <a:rPr lang="zh-TW" altLang="en-US" sz="2600" b="1" dirty="0" smtClean="0">
                <a:solidFill>
                  <a:srgbClr val="1E03BD"/>
                </a:solidFill>
              </a:rPr>
              <a:t>公平正義與人性</a:t>
            </a:r>
            <a:endParaRPr lang="en-US" altLang="zh-TW" sz="2600" b="1" dirty="0" smtClean="0">
              <a:solidFill>
                <a:srgbClr val="1E03B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b="1" dirty="0" smtClean="0">
                <a:solidFill>
                  <a:schemeClr val="tx1"/>
                </a:solidFill>
              </a:rPr>
              <a:t>創造一個和諧、互助、感恩的交通環境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07771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拾、透過社會運動改造用路文化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5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81757"/>
              </p:ext>
            </p:extLst>
          </p:nvPr>
        </p:nvGraphicFramePr>
        <p:xfrm>
          <a:off x="107504" y="1341438"/>
          <a:ext cx="8856984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(3/8)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917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208559"/>
              </p:ext>
            </p:extLst>
          </p:nvPr>
        </p:nvGraphicFramePr>
        <p:xfrm>
          <a:off x="107504" y="1340768"/>
          <a:ext cx="8928994" cy="4595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3397245238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326265052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120515310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12170865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216133082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93233607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xmlns="" val="1782194018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安全文化培育</a:t>
                      </a:r>
                      <a:endParaRPr lang="en-US" altLang="zh-TW" sz="16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123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守則一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路權</a:t>
                      </a:r>
                      <a:endParaRPr lang="en-US" altLang="zh-TW" sz="16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守法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看見你我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守則三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安全空間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守則四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利他用路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守則五</a:t>
                      </a:r>
                      <a:endParaRPr lang="en-US" altLang="zh-TW" sz="16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防衛兼備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6004436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1,2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+mn-ea"/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115025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1,2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6209213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衝突區隔、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  <a:endParaRPr lang="zh-TW" alt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2,3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542737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2,3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06985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2,3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1681649"/>
                  </a:ext>
                </a:extLst>
              </a:tr>
              <a:tr h="21863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2,3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8863948"/>
                  </a:ext>
                </a:extLst>
              </a:tr>
              <a:tr h="218636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1,2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70372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1,2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9769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C00000"/>
                          </a:solidFill>
                        </a:rPr>
                        <a:t>2,3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5517" y="188913"/>
            <a:ext cx="8820979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壹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交通安全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核心教學內容規劃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6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340768"/>
          <a:ext cx="8928994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3397245238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3262650524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417265313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212170865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216133082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93233607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1782194018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四年級</a:t>
                      </a:r>
                      <a:endParaRPr lang="zh-TW" altLang="en-US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六年級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600443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1150251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6209213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衝突區隔，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  <a:endParaRPr lang="zh-TW" alt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542737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069858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168164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8863948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703727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97696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5517" y="188913"/>
            <a:ext cx="8820979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拾壹、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交通安全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核心教學內容規劃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340768"/>
          <a:ext cx="8928994" cy="4517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3397245238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xmlns="" val="3262650524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xmlns="" val="212170865"/>
                    </a:ext>
                  </a:extLst>
                </a:gridCol>
                <a:gridCol w="1200134">
                  <a:extLst>
                    <a:ext uri="{9D8B030D-6E8A-4147-A177-3AD203B41FA5}">
                      <a16:colId xmlns:a16="http://schemas.microsoft.com/office/drawing/2014/main" xmlns="" val="932336070"/>
                    </a:ext>
                  </a:extLst>
                </a:gridCol>
              </a:tblGrid>
              <a:tr h="6559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教學主題 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範例</a:t>
                      </a:r>
                      <a:r>
                        <a:rPr lang="en-US" altLang="zh-TW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融入</a:t>
                      </a:r>
                      <a:endParaRPr lang="en-US" altLang="zh-TW" sz="2400" b="1" dirty="0" smtClean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zh-TW" altLang="en-US" sz="2400" b="1" dirty="0">
                        <a:solidFill>
                          <a:srgbClr val="1E03BD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6004436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just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生命與交通安全的價值：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快樂出門，平安回家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1150251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marL="174625" indent="-174625"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認識道路上的危險：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不在道路上嬉戲、做好準備上路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6209213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認識道路的使用規則：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衝突區隔、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號誌、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標誌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</a:t>
                      </a:r>
                      <a:r>
                        <a:rPr lang="zh-TW" altLang="en-US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標線 </a:t>
                      </a:r>
                      <a:endParaRPr lang="zh-TW" altLang="en-US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542737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b="1" u="none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遵守交通規則：</a:t>
                      </a:r>
                      <a:r>
                        <a:rPr lang="zh-TW" altLang="en-US" sz="1600" b="1" u="none" dirty="0" smtClean="0">
                          <a:solidFill>
                            <a:srgbClr val="1E03BD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人車有序，交通安全、守法最重要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0698587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安全通過交岔路口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8168164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做一個守法安全的好行人</a:t>
                      </a: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(II)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安全穿越道路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8863948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>
                        <a:tabLst/>
                      </a:pPr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做一個守法安全的好乘客：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小客車與公共運輸的搭乘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703727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做一個維護交通安全的好國民：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我是交通安全好幫手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5976969"/>
                  </a:ext>
                </a:extLst>
              </a:tr>
              <a:tr h="410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做一個守法安全的好騎士：</a:t>
                      </a:r>
                      <a:r>
                        <a:rPr lang="zh-TW" altLang="en-US" sz="1600" b="1" dirty="0" smtClean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認識自行車與機車的危險</a:t>
                      </a:r>
                      <a:endParaRPr lang="zh-TW" altLang="en-US" sz="16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●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C00000"/>
                          </a:solidFill>
                        </a:rPr>
                        <a:t>○</a:t>
                      </a:r>
                      <a:endParaRPr lang="zh-TW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686746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拾壹、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交通安全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核心教學內容規劃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(3/3)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8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solidFill>
                  <a:srgbClr val="C00000"/>
                </a:solidFill>
              </a:rPr>
              <a:t>國中與國小各年級訂定</a:t>
            </a:r>
            <a:r>
              <a:rPr lang="en-US" altLang="zh-TW" sz="3000" dirty="0" smtClean="0">
                <a:solidFill>
                  <a:srgbClr val="C00000"/>
                </a:solidFill>
              </a:rPr>
              <a:t>2-3</a:t>
            </a:r>
            <a:r>
              <a:rPr lang="zh-TW" altLang="en-US" sz="3000" dirty="0" smtClean="0">
                <a:solidFill>
                  <a:srgbClr val="C00000"/>
                </a:solidFill>
              </a:rPr>
              <a:t>個交通安全規範行為</a:t>
            </a:r>
            <a:endParaRPr lang="en-US" altLang="zh-TW" sz="3000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由各班導師</a:t>
            </a:r>
            <a:r>
              <a:rPr lang="zh-TW" altLang="en-US" b="1" dirty="0" smtClean="0">
                <a:solidFill>
                  <a:srgbClr val="1E03BD"/>
                </a:solidFill>
              </a:rPr>
              <a:t>負責指導學習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借助每天之上</a:t>
            </a:r>
            <a:r>
              <a:rPr lang="zh-TW" altLang="en-US" b="1" dirty="0" smtClean="0">
                <a:solidFill>
                  <a:srgbClr val="1E03BD"/>
                </a:solidFill>
              </a:rPr>
              <a:t>放學執行實踐演練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第一學期</a:t>
            </a:r>
            <a:r>
              <a:rPr lang="zh-TW" altLang="en-US" b="1" dirty="0">
                <a:solidFill>
                  <a:srgbClr val="C00000"/>
                </a:solidFill>
              </a:rPr>
              <a:t>末</a:t>
            </a:r>
            <a:r>
              <a:rPr lang="zh-TW" altLang="en-US" b="1" dirty="0">
                <a:solidFill>
                  <a:srgbClr val="1E03BD"/>
                </a:solidFill>
              </a:rPr>
              <a:t>進行</a:t>
            </a:r>
            <a:r>
              <a:rPr lang="zh-TW" altLang="en-US" b="1" dirty="0" smtClean="0">
                <a:solidFill>
                  <a:srgbClr val="1E03BD"/>
                </a:solidFill>
              </a:rPr>
              <a:t>推動成果之考評與檢討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國小學生由家長考評</a:t>
            </a:r>
            <a:r>
              <a:rPr lang="zh-TW" altLang="en-US" b="1" dirty="0">
                <a:solidFill>
                  <a:srgbClr val="1E03BD"/>
                </a:solidFill>
              </a:rPr>
              <a:t>、</a:t>
            </a:r>
            <a:r>
              <a:rPr lang="zh-TW" altLang="en-US" b="1" dirty="0" smtClean="0">
                <a:solidFill>
                  <a:srgbClr val="1E03BD"/>
                </a:solidFill>
              </a:rPr>
              <a:t>國中學生由自己考評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國小家長是否配合</a:t>
            </a:r>
            <a:r>
              <a:rPr lang="zh-TW" altLang="en-US" b="1" dirty="0" smtClean="0">
                <a:solidFill>
                  <a:srgbClr val="1E03BD"/>
                </a:solidFill>
              </a:rPr>
              <a:t>實踐由導師</a:t>
            </a:r>
            <a:r>
              <a:rPr lang="zh-TW" altLang="en-US" b="1" dirty="0">
                <a:solidFill>
                  <a:srgbClr val="1E03BD"/>
                </a:solidFill>
              </a:rPr>
              <a:t>帶領學生</a:t>
            </a:r>
            <a:r>
              <a:rPr lang="zh-TW" altLang="en-US" b="1" dirty="0" smtClean="0">
                <a:solidFill>
                  <a:srgbClr val="1E03BD"/>
                </a:solidFill>
              </a:rPr>
              <a:t>考評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國中學生之考評結果透過班會進行檢討改進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</a:rPr>
              <a:t>第二學期</a:t>
            </a:r>
            <a:r>
              <a:rPr lang="zh-TW" altLang="en-US" b="1" dirty="0" smtClean="0">
                <a:solidFill>
                  <a:srgbClr val="C00000"/>
                </a:solidFill>
              </a:rPr>
              <a:t>末</a:t>
            </a:r>
            <a:r>
              <a:rPr lang="zh-TW" altLang="en-US" b="1" dirty="0" smtClean="0">
                <a:solidFill>
                  <a:srgbClr val="1E03BD"/>
                </a:solidFill>
              </a:rPr>
              <a:t>再進行一次考評，借以比較是否更加精進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學年推動結果</a:t>
            </a:r>
            <a:r>
              <a:rPr lang="zh-TW" altLang="en-US" b="1" dirty="0" smtClean="0">
                <a:solidFill>
                  <a:srgbClr val="1E03BD"/>
                </a:solidFill>
              </a:rPr>
              <a:t>可進行跨年度比較，以掌握推動之績效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</a:rPr>
              <a:t>國小各</a:t>
            </a:r>
            <a:r>
              <a:rPr lang="zh-TW" altLang="en-US" b="1" dirty="0">
                <a:solidFill>
                  <a:srgbClr val="1E03BD"/>
                </a:solidFill>
              </a:rPr>
              <a:t>年級之交通安全規範行為</a:t>
            </a:r>
            <a:r>
              <a:rPr lang="zh-TW" altLang="en-US" b="1" dirty="0" smtClean="0">
                <a:solidFill>
                  <a:srgbClr val="1E03BD"/>
                </a:solidFill>
              </a:rPr>
              <a:t>編入家庭聯絡簿中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</a:rPr>
              <a:t>透過學校教育影響家庭之交通安全觀念與行為</a:t>
            </a:r>
            <a:endParaRPr lang="en-US" altLang="zh-TW" b="1" dirty="0" smtClean="0">
              <a:solidFill>
                <a:srgbClr val="1E03BD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拾貳、推動交通安全教育之具體作為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244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知識無法改變行為，態度與信念才是決定行為的關鍵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從「心」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做起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：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珍惜生命、認識殘忍事故、激勵正義與責任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建立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「安全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是一切努力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的保障，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沒有安全一切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枉然」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價值觀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利他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是影響駕駛行為的最大動力，強化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共享互惠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用路觀教學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風險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感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認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最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直接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影響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駕駛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行為，推動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風險感認教學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亟待加強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培育具有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奉公守法、正義負責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」法</a:t>
            </a:r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</a:rPr>
              <a:t>意識</a:t>
            </a: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之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現代化文明公民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透過環境與社會的安全文化薰陶，建立正確的安全用路行為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Ø"/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</a:rPr>
              <a:t>學習交通安全知識與技能並付諸行動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認知交通事故風險存在事實，認真學習交通安全知識與技能</a:t>
            </a:r>
            <a:endParaRPr lang="en-US" altLang="zh-TW" b="1" dirty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>
                <a:solidFill>
                  <a:srgbClr val="1E03BD"/>
                </a:solidFill>
                <a:latin typeface="標楷體" panose="03000509000000000000" pitchFamily="65" charset="-120"/>
              </a:rPr>
              <a:t>建立正確務實之交通安全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觀念，落實做到</a:t>
            </a: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</a:rPr>
              <a:t>交通安全五大守則</a:t>
            </a: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落實學校與駕駛教育功能、強化專業之安全教學設計與管理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300"/>
              </a:spcBef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健全交通安全政策之推動機制、落實做到</a:t>
            </a:r>
            <a:r>
              <a:rPr lang="en-US" altLang="zh-TW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PDCA</a:t>
            </a:r>
            <a:r>
              <a:rPr lang="zh-TW" altLang="en-US" b="1" dirty="0" smtClean="0">
                <a:solidFill>
                  <a:srgbClr val="1E03BD"/>
                </a:solidFill>
                <a:latin typeface="標楷體" panose="03000509000000000000" pitchFamily="65" charset="-120"/>
              </a:rPr>
              <a:t>之系統化管理</a:t>
            </a: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  <a:p>
            <a:pPr lvl="1">
              <a:spcBef>
                <a:spcPts val="450"/>
              </a:spcBef>
              <a:buFont typeface="Wingdings" pitchFamily="2" charset="2"/>
              <a:buChar char="ü"/>
            </a:pPr>
            <a:endParaRPr lang="en-US" altLang="zh-TW" b="1" dirty="0" smtClean="0">
              <a:solidFill>
                <a:srgbClr val="1E03BD"/>
              </a:solidFill>
              <a:latin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0960" cy="8509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拾參、結語 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200368"/>
              </p:ext>
            </p:extLst>
          </p:nvPr>
        </p:nvGraphicFramePr>
        <p:xfrm>
          <a:off x="107504" y="1196753"/>
          <a:ext cx="8928992" cy="486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4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6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4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3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833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國家</a:t>
                      </a:r>
                      <a:endParaRPr lang="zh-TW" altLang="en-US" sz="18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  家</a:t>
                      </a:r>
                      <a:endParaRPr lang="zh-TW" altLang="en-US" sz="18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每年每十萬人口交通事故死亡人數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挪威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2.0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芬蘭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3.8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韓國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6.5 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瑞典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日本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4.1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紐西蘭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7.8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法國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5.0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墨西哥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12.3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2.9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義大利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5.2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12.4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愛爾蘭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2.9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比利時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5.4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智利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12.4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丹麥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3.4 (2019)</a:t>
                      </a:r>
                      <a:endParaRPr lang="zh-TW" altLang="en-US" sz="2000" b="1" dirty="0" smtClean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澳洲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</a:t>
                      </a:r>
                      <a:endParaRPr lang="en-US" altLang="zh-TW" sz="20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12.7 (2020)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德國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3.8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加拿大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5.8 (2019) 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阿根廷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13.6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西班牙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3.7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葡萄牙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6.3 (2019)</a:t>
                      </a:r>
                      <a:endParaRPr lang="en-US" altLang="zh-TW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馬來西亞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23.6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荷蘭</a:t>
                      </a:r>
                      <a:endParaRPr lang="zh-TW" altLang="en-US" sz="2000" b="1" dirty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3.8 (2019)</a:t>
                      </a:r>
                      <a:endParaRPr lang="zh-TW" altLang="en-US" sz="2000" b="1" dirty="0">
                        <a:solidFill>
                          <a:srgbClr val="1E03B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206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希臘</a:t>
                      </a:r>
                      <a:endParaRPr lang="en-US" altLang="zh-TW" sz="2000" b="1" dirty="0" smtClean="0">
                        <a:solidFill>
                          <a:srgbClr val="00206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E03BD"/>
                          </a:solidFill>
                        </a:rPr>
                        <a:t>6.5 (2019)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南非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C00000"/>
                          </a:solidFill>
                        </a:rPr>
                        <a:t>25.1 (2019)</a:t>
                      </a:r>
                      <a:endParaRPr lang="zh-TW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4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我國的道路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交通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(4/8)</a:t>
            </a:r>
            <a:endParaRPr lang="zh-TW" altLang="en-US" sz="4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5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7504" y="116634"/>
            <a:ext cx="9001000" cy="82634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(5/8)</a:t>
            </a:r>
            <a:endParaRPr lang="zh-TW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內容版面配置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9485152"/>
              </p:ext>
            </p:extLst>
          </p:nvPr>
        </p:nvGraphicFramePr>
        <p:xfrm>
          <a:off x="323528" y="1124746"/>
          <a:ext cx="43246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內容版面配置區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9668750"/>
              </p:ext>
            </p:extLst>
          </p:nvPr>
        </p:nvGraphicFramePr>
        <p:xfrm>
          <a:off x="4747821" y="1124746"/>
          <a:ext cx="4172272" cy="500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2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863258"/>
              </p:ext>
            </p:extLst>
          </p:nvPr>
        </p:nvGraphicFramePr>
        <p:xfrm>
          <a:off x="457200" y="1268760"/>
          <a:ext cx="82296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16235"/>
            <a:ext cx="8714680" cy="8509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(6/8)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CB8F-62F2-485D-9840-339395F33AB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1907704" y="2348880"/>
            <a:ext cx="0" cy="302433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339752" y="2348880"/>
            <a:ext cx="0" cy="302433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623651"/>
              </p:ext>
            </p:extLst>
          </p:nvPr>
        </p:nvGraphicFramePr>
        <p:xfrm>
          <a:off x="107504" y="1196752"/>
          <a:ext cx="8856983" cy="496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856983" cy="850900"/>
          </a:xfrm>
        </p:spPr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(7/8)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135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8797"/>
              </p:ext>
            </p:extLst>
          </p:nvPr>
        </p:nvGraphicFramePr>
        <p:xfrm>
          <a:off x="179512" y="1196752"/>
          <a:ext cx="8784975" cy="496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3" y="188913"/>
            <a:ext cx="8784974" cy="85090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壹、認識我國的道路交通事故</a:t>
            </a:r>
            <a:r>
              <a:rPr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(8/8)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498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eaVert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444500" marR="0" indent="-4445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Wingdings" pitchFamily="2" charset="2"/>
          <a:buChar char="v"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2">
                <a:lumMod val="50000"/>
              </a:schemeClr>
            </a:solidFill>
            <a:effectLst/>
            <a:uLnTx/>
            <a:uFillTx/>
            <a:latin typeface="華康中黑體" pitchFamily="49" charset="-120"/>
            <a:ea typeface="華康中黑體" pitchFamily="49" charset="-12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11921</TotalTime>
  <Words>5198</Words>
  <Application>Microsoft Office PowerPoint</Application>
  <PresentationFormat>如螢幕大小 (4:3)</PresentationFormat>
  <Paragraphs>723</Paragraphs>
  <Slides>44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Office 佈景主題</vt:lpstr>
      <vt:lpstr>優良交通安全文化培育 之學校教育具體作為</vt:lpstr>
      <vt:lpstr>壹、認識我國的道路交通事故(1/8)</vt:lpstr>
      <vt:lpstr>壹、認識我國的道路交通事故(2/8)</vt:lpstr>
      <vt:lpstr>壹、認識我國的道路交通事故(3/8)</vt:lpstr>
      <vt:lpstr>壹、認識我國的道路交通事故(4/8)</vt:lpstr>
      <vt:lpstr>壹、認識我國的道路交通事故(5/8)</vt:lpstr>
      <vt:lpstr>壹、認識我國的道路交通事故(6/8)</vt:lpstr>
      <vt:lpstr>壹、認識我國的道路交通事故(7/8)</vt:lpstr>
      <vt:lpstr>壹、認識我國的道路交通事故(8/8)</vt:lpstr>
      <vt:lpstr>貳、交通安全文化理論 (1/7)</vt:lpstr>
      <vt:lpstr>貳、交通安全文化理論 (2/7)</vt:lpstr>
      <vt:lpstr>貳、交通安全文化的理論 (3/7)</vt:lpstr>
      <vt:lpstr>貳、交通安全文化理論 (4/7)</vt:lpstr>
      <vt:lpstr>貳、交通安全文化理論 (5/7)</vt:lpstr>
      <vt:lpstr>貳、交通安全文化理論 (6/7)</vt:lpstr>
      <vt:lpstr>貳、交通安全文化理論 (7/7)</vt:lpstr>
      <vt:lpstr>參、國民基本交通安全教育藍圖</vt:lpstr>
      <vt:lpstr>肆、學校交通安全教育之目標</vt:lpstr>
      <vt:lpstr>伍、五大守則之一：熟悉路權、遵守法規 (1/13)</vt:lpstr>
      <vt:lpstr>伍、五大守則之一：熟悉路權、遵守法規 (2/13)</vt:lpstr>
      <vt:lpstr>伍、五大守則之一：熟悉路權、遵守法規 (3/13)</vt:lpstr>
      <vt:lpstr>伍、五大守則之一：熟悉路權、遵守法規 (4/13)</vt:lpstr>
      <vt:lpstr>伍、五大守則之一：熟悉路權、遵守法規 (5/13)</vt:lpstr>
      <vt:lpstr>伍、五大守則之一：熟悉路權、遵守法規 (6/13)</vt:lpstr>
      <vt:lpstr>伍、五大守則之一：熟悉路權、遵守法規 (7/13)</vt:lpstr>
      <vt:lpstr>伍、五大守則之一：熟悉路權、遵守法規 (8/13)</vt:lpstr>
      <vt:lpstr>伍、五大守則之一：熟悉路權、遵守法規 (9/13)</vt:lpstr>
      <vt:lpstr>伍、五大守則之一：熟悉路權、遵守法規 (10/13)</vt:lpstr>
      <vt:lpstr>伍、五大守則之一：熟悉路權、遵守法規 (11/13)</vt:lpstr>
      <vt:lpstr>伍、五大守則之一：熟悉路權、遵守法規 (12/13)</vt:lpstr>
      <vt:lpstr>伍、五大守則之一：熟悉路權、遵守法規 (13/13)</vt:lpstr>
      <vt:lpstr>陸、五大守則之二：我看得見您，您看得見我  (1/2)</vt:lpstr>
      <vt:lpstr>陸、五大守則之二：我看得見您，您看得見我 (2/2)</vt:lpstr>
      <vt:lpstr>柒、五大守則之三： 謹守安全空間  (1/2)</vt:lpstr>
      <vt:lpstr>柒、五大守則之三：謹守安全空間   (2/2)</vt:lpstr>
      <vt:lpstr>捌、五大守則之四：利他用路觀   (1/2)</vt:lpstr>
      <vt:lpstr>捌、五大守則之四：利他用路觀   (2/2)</vt:lpstr>
      <vt:lpstr>玖、五大守則之五：防衛兼備好習慣 (1/1)   </vt:lpstr>
      <vt:lpstr>拾、透過社會運動改造用路文化</vt:lpstr>
      <vt:lpstr>拾壹、交通安全核心教學內容規劃(1/3)</vt:lpstr>
      <vt:lpstr>拾壹、交通安全核心教學內容規劃(2/3)</vt:lpstr>
      <vt:lpstr>拾壹、交通安全核心教學內容規劃(3/3)</vt:lpstr>
      <vt:lpstr>拾貳、推動交通安全教育之具體作為</vt:lpstr>
      <vt:lpstr>拾參、結語 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Chih-wei</dc:creator>
  <cp:lastModifiedBy>user</cp:lastModifiedBy>
  <cp:revision>1221</cp:revision>
  <cp:lastPrinted>2016-05-31T09:24:09Z</cp:lastPrinted>
  <dcterms:created xsi:type="dcterms:W3CDTF">2012-12-13T14:51:53Z</dcterms:created>
  <dcterms:modified xsi:type="dcterms:W3CDTF">2022-05-12T05:17:05Z</dcterms:modified>
</cp:coreProperties>
</file>