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sldIdLst>
    <p:sldId id="256" r:id="rId2"/>
    <p:sldId id="265" r:id="rId3"/>
    <p:sldId id="271" r:id="rId4"/>
    <p:sldId id="272" r:id="rId5"/>
    <p:sldId id="290" r:id="rId6"/>
    <p:sldId id="273" r:id="rId7"/>
    <p:sldId id="257" r:id="rId8"/>
    <p:sldId id="277" r:id="rId9"/>
    <p:sldId id="291" r:id="rId10"/>
    <p:sldId id="292" r:id="rId11"/>
    <p:sldId id="293" r:id="rId12"/>
    <p:sldId id="294" r:id="rId13"/>
    <p:sldId id="295" r:id="rId14"/>
    <p:sldId id="296" r:id="rId15"/>
    <p:sldId id="297" r:id="rId16"/>
    <p:sldId id="298" r:id="rId17"/>
    <p:sldId id="300" r:id="rId18"/>
    <p:sldId id="301" r:id="rId19"/>
    <p:sldId id="302" r:id="rId20"/>
    <p:sldId id="303" r:id="rId21"/>
    <p:sldId id="312" r:id="rId22"/>
    <p:sldId id="304" r:id="rId23"/>
    <p:sldId id="305" r:id="rId24"/>
    <p:sldId id="307" r:id="rId25"/>
    <p:sldId id="308" r:id="rId26"/>
    <p:sldId id="306" r:id="rId27"/>
    <p:sldId id="309" r:id="rId28"/>
    <p:sldId id="311" r:id="rId29"/>
    <p:sldId id="258" r:id="rId3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p:scale>
          <a:sx n="110" d="100"/>
          <a:sy n="110" d="100"/>
        </p:scale>
        <p:origin x="16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13C31-C0E1-437A-95D3-38AD00E62BF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zh-TW" altLang="en-US"/>
        </a:p>
      </dgm:t>
    </dgm:pt>
    <dgm:pt modelId="{8ADAD1CC-E697-4F69-94D8-F8CD65F93924}">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dirty="0" smtClean="0">
              <a:effectLst>
                <a:glow rad="228600">
                  <a:schemeClr val="accent6">
                    <a:lumMod val="50000"/>
                    <a:alpha val="40000"/>
                  </a:schemeClr>
                </a:glow>
              </a:effectLst>
              <a:latin typeface="標楷體" panose="03000509000000000000" pitchFamily="65" charset="-120"/>
              <a:ea typeface="標楷體" panose="03000509000000000000" pitchFamily="65" charset="-120"/>
            </a:rPr>
            <a:t>自主學習</a:t>
          </a:r>
          <a:endParaRPr lang="zh-TW" altLang="en-US" dirty="0">
            <a:effectLst>
              <a:glow rad="228600">
                <a:schemeClr val="accent4">
                  <a:satMod val="175000"/>
                  <a:alpha val="40000"/>
                </a:schemeClr>
              </a:glow>
            </a:effectLst>
            <a:latin typeface="標楷體" panose="03000509000000000000" pitchFamily="65" charset="-120"/>
            <a:ea typeface="標楷體" panose="03000509000000000000" pitchFamily="65" charset="-120"/>
          </a:endParaRPr>
        </a:p>
      </dgm:t>
    </dgm:pt>
    <dgm:pt modelId="{89DA9525-60EB-4B61-9CBC-273D0F9E24AC}" type="parTrans" cxnId="{F0437649-54A5-41DD-A79E-763042877B3C}">
      <dgm:prSet/>
      <dgm:spPr/>
      <dgm:t>
        <a:bodyPr/>
        <a:lstStyle/>
        <a:p>
          <a:endParaRPr lang="zh-TW" altLang="en-US">
            <a:latin typeface="標楷體" panose="03000509000000000000" pitchFamily="65" charset="-120"/>
            <a:ea typeface="標楷體" panose="03000509000000000000" pitchFamily="65" charset="-120"/>
          </a:endParaRPr>
        </a:p>
      </dgm:t>
    </dgm:pt>
    <dgm:pt modelId="{A8D4EA1A-1C74-4EA3-AB0B-C63979BB98C1}" type="sibTrans" cxnId="{F0437649-54A5-41DD-A79E-763042877B3C}">
      <dgm:prSet/>
      <dgm:spPr/>
      <dgm:t>
        <a:bodyPr/>
        <a:lstStyle/>
        <a:p>
          <a:endParaRPr lang="zh-TW" altLang="en-US">
            <a:latin typeface="標楷體" panose="03000509000000000000" pitchFamily="65" charset="-120"/>
            <a:ea typeface="標楷體" panose="03000509000000000000" pitchFamily="65" charset="-120"/>
          </a:endParaRPr>
        </a:p>
      </dgm:t>
    </dgm:pt>
    <dgm:pt modelId="{C61C01D7-5A7B-4143-A0DB-E7A4B5D6A564}">
      <dgm:prSet phldrT="[文字]" custT="1">
        <dgm:style>
          <a:lnRef idx="1">
            <a:schemeClr val="accent5"/>
          </a:lnRef>
          <a:fillRef idx="2">
            <a:schemeClr val="accent5"/>
          </a:fillRef>
          <a:effectRef idx="1">
            <a:schemeClr val="accent5"/>
          </a:effectRef>
          <a:fontRef idx="minor">
            <a:schemeClr val="dk1"/>
          </a:fontRef>
        </dgm:style>
      </dgm:prSet>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團體課程</a:t>
          </a:r>
          <a:endPar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數理抽離</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dgm:t>
    </dgm:pt>
    <dgm:pt modelId="{E6177A91-1671-44DA-AE6B-20C85B7D8598}" type="parTrans" cxnId="{CB75FEF7-338E-4813-8F3B-2C316FDDB2E1}">
      <dgm:prSet/>
      <dgm:spPr/>
      <dgm:t>
        <a:bodyPr/>
        <a:lstStyle/>
        <a:p>
          <a:endParaRPr lang="zh-TW" altLang="en-US">
            <a:latin typeface="標楷體" panose="03000509000000000000" pitchFamily="65" charset="-120"/>
            <a:ea typeface="標楷體" panose="03000509000000000000" pitchFamily="65" charset="-120"/>
          </a:endParaRPr>
        </a:p>
      </dgm:t>
    </dgm:pt>
    <dgm:pt modelId="{CC27C2BF-6154-4059-9B87-D5A767DBD0F2}" type="sibTrans" cxnId="{CB75FEF7-338E-4813-8F3B-2C316FDDB2E1}">
      <dgm:prSet/>
      <dgm:spPr/>
      <dgm:t>
        <a:bodyPr/>
        <a:lstStyle/>
        <a:p>
          <a:endParaRPr lang="zh-TW" altLang="en-US">
            <a:latin typeface="標楷體" panose="03000509000000000000" pitchFamily="65" charset="-120"/>
            <a:ea typeface="標楷體" panose="03000509000000000000" pitchFamily="65" charset="-120"/>
          </a:endParaRPr>
        </a:p>
      </dgm:t>
    </dgm:pt>
    <dgm:pt modelId="{C6901710-C79D-4A5E-B26C-ECF73A3918BC}">
      <dgm:prSet phldrT="[文字]" custT="1">
        <dgm:style>
          <a:lnRef idx="1">
            <a:schemeClr val="accent5"/>
          </a:lnRef>
          <a:fillRef idx="2">
            <a:schemeClr val="accent5"/>
          </a:fillRef>
          <a:effectRef idx="1">
            <a:schemeClr val="accent5"/>
          </a:effectRef>
          <a:fontRef idx="minor">
            <a:schemeClr val="dk1"/>
          </a:fontRef>
        </dgm:style>
      </dgm:prSet>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主題研究</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獨立研究</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dgm:t>
    </dgm:pt>
    <dgm:pt modelId="{D0B72F8A-5FD8-4226-B0A3-EE7C3EF4B7ED}" type="parTrans" cxnId="{A9C0F5AA-74D2-48FD-975F-A45AAD1EE4FC}">
      <dgm:prSet/>
      <dgm:spPr/>
      <dgm:t>
        <a:bodyPr/>
        <a:lstStyle/>
        <a:p>
          <a:endParaRPr lang="zh-TW" altLang="en-US">
            <a:latin typeface="標楷體" panose="03000509000000000000" pitchFamily="65" charset="-120"/>
            <a:ea typeface="標楷體" panose="03000509000000000000" pitchFamily="65" charset="-120"/>
          </a:endParaRPr>
        </a:p>
      </dgm:t>
    </dgm:pt>
    <dgm:pt modelId="{B999C0F8-62BA-42D4-9C3F-F12A796BD41B}" type="sibTrans" cxnId="{A9C0F5AA-74D2-48FD-975F-A45AAD1EE4FC}">
      <dgm:prSet/>
      <dgm:spPr/>
      <dgm:t>
        <a:bodyPr/>
        <a:lstStyle/>
        <a:p>
          <a:endParaRPr lang="zh-TW" altLang="en-US">
            <a:latin typeface="標楷體" panose="03000509000000000000" pitchFamily="65" charset="-120"/>
            <a:ea typeface="標楷體" panose="03000509000000000000" pitchFamily="65" charset="-120"/>
          </a:endParaRPr>
        </a:p>
      </dgm:t>
    </dgm:pt>
    <dgm:pt modelId="{B40B2C6E-BAEB-4A96-B01F-E75AC6898CFD}">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dirty="0" smtClean="0">
              <a:effectLst>
                <a:glow rad="228600">
                  <a:schemeClr val="accent6">
                    <a:lumMod val="50000"/>
                    <a:alpha val="40000"/>
                  </a:schemeClr>
                </a:glow>
              </a:effectLst>
              <a:latin typeface="標楷體" panose="03000509000000000000" pitchFamily="65" charset="-120"/>
              <a:ea typeface="標楷體" panose="03000509000000000000" pitchFamily="65" charset="-120"/>
            </a:rPr>
            <a:t>問題解決</a:t>
          </a:r>
          <a:endParaRPr lang="zh-TW" altLang="en-US" dirty="0">
            <a:latin typeface="標楷體" panose="03000509000000000000" pitchFamily="65" charset="-120"/>
            <a:ea typeface="標楷體" panose="03000509000000000000" pitchFamily="65" charset="-120"/>
          </a:endParaRPr>
        </a:p>
      </dgm:t>
    </dgm:pt>
    <dgm:pt modelId="{157F86A9-3FFB-4760-8457-F99DA7B0B478}" type="parTrans" cxnId="{7E04F4DE-F266-4C19-8000-02E46ED38E60}">
      <dgm:prSet/>
      <dgm:spPr/>
      <dgm:t>
        <a:bodyPr/>
        <a:lstStyle/>
        <a:p>
          <a:endParaRPr lang="zh-TW" altLang="en-US">
            <a:latin typeface="標楷體" panose="03000509000000000000" pitchFamily="65" charset="-120"/>
            <a:ea typeface="標楷體" panose="03000509000000000000" pitchFamily="65" charset="-120"/>
          </a:endParaRPr>
        </a:p>
      </dgm:t>
    </dgm:pt>
    <dgm:pt modelId="{042CE090-9C97-4FEA-BB1A-85A7088C1503}" type="sibTrans" cxnId="{7E04F4DE-F266-4C19-8000-02E46ED38E60}">
      <dgm:prSet/>
      <dgm:spPr/>
      <dgm:t>
        <a:bodyPr/>
        <a:lstStyle/>
        <a:p>
          <a:endParaRPr lang="zh-TW" altLang="en-US">
            <a:latin typeface="標楷體" panose="03000509000000000000" pitchFamily="65" charset="-120"/>
            <a:ea typeface="標楷體" panose="03000509000000000000" pitchFamily="65" charset="-120"/>
          </a:endParaRPr>
        </a:p>
      </dgm:t>
    </dgm:pt>
    <dgm:pt modelId="{5766EE33-A5A8-4795-AF61-042EBD317E18}">
      <dgm:prSet phldrT="[文字]" custT="1">
        <dgm:style>
          <a:lnRef idx="1">
            <a:schemeClr val="accent5"/>
          </a:lnRef>
          <a:fillRef idx="2">
            <a:schemeClr val="accent5"/>
          </a:fillRef>
          <a:effectRef idx="1">
            <a:schemeClr val="accent5"/>
          </a:effectRef>
          <a:fontRef idx="minor">
            <a:schemeClr val="dk1"/>
          </a:fontRef>
        </dgm:style>
      </dgm:prSet>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探究實作  </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從做中學</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dgm:t>
    </dgm:pt>
    <dgm:pt modelId="{D15230F8-9B08-4FE1-8FDF-F03A7615BB63}" type="parTrans" cxnId="{4962FFE6-6A5D-41DC-856C-AB52CE88F732}">
      <dgm:prSet/>
      <dgm:spPr/>
      <dgm:t>
        <a:bodyPr/>
        <a:lstStyle/>
        <a:p>
          <a:endParaRPr lang="zh-TW" altLang="en-US">
            <a:latin typeface="標楷體" panose="03000509000000000000" pitchFamily="65" charset="-120"/>
            <a:ea typeface="標楷體" panose="03000509000000000000" pitchFamily="65" charset="-120"/>
          </a:endParaRPr>
        </a:p>
      </dgm:t>
    </dgm:pt>
    <dgm:pt modelId="{804DD39A-BF9E-4CBF-B68B-DC4D369FBB01}" type="sibTrans" cxnId="{4962FFE6-6A5D-41DC-856C-AB52CE88F732}">
      <dgm:prSet/>
      <dgm:spPr/>
      <dgm:t>
        <a:bodyPr/>
        <a:lstStyle/>
        <a:p>
          <a:endParaRPr lang="zh-TW" altLang="en-US">
            <a:latin typeface="標楷體" panose="03000509000000000000" pitchFamily="65" charset="-120"/>
            <a:ea typeface="標楷體" panose="03000509000000000000" pitchFamily="65" charset="-120"/>
          </a:endParaRPr>
        </a:p>
      </dgm:t>
    </dgm:pt>
    <dgm:pt modelId="{41E8822A-16F5-47B0-9F38-0C2B189025F3}">
      <dgm:prSet phldrT="[文字]">
        <dgm:style>
          <a:lnRef idx="1">
            <a:schemeClr val="accent2"/>
          </a:lnRef>
          <a:fillRef idx="2">
            <a:schemeClr val="accent2"/>
          </a:fillRef>
          <a:effectRef idx="1">
            <a:schemeClr val="accent2"/>
          </a:effectRef>
          <a:fontRef idx="minor">
            <a:schemeClr val="dk1"/>
          </a:fontRef>
        </dgm:style>
      </dgm:prSet>
      <dgm:spPr/>
      <dgm:t>
        <a:bodyPr/>
        <a:lstStyle/>
        <a:p>
          <a:r>
            <a:rPr lang="zh-TW" altLang="en-US" dirty="0" smtClean="0">
              <a:solidFill>
                <a:schemeClr val="bg1">
                  <a:lumMod val="95000"/>
                </a:schemeClr>
              </a:solidFill>
              <a:effectLst>
                <a:glow rad="101600">
                  <a:schemeClr val="accent2">
                    <a:lumMod val="50000"/>
                    <a:alpha val="60000"/>
                  </a:schemeClr>
                </a:glow>
              </a:effectLst>
              <a:latin typeface="標楷體" panose="03000509000000000000" pitchFamily="65" charset="-120"/>
              <a:ea typeface="標楷體" panose="03000509000000000000" pitchFamily="65" charset="-120"/>
            </a:rPr>
            <a:t>溝通合作</a:t>
          </a:r>
          <a:endParaRPr lang="zh-TW" altLang="en-US" dirty="0">
            <a:latin typeface="標楷體" panose="03000509000000000000" pitchFamily="65" charset="-120"/>
            <a:ea typeface="標楷體" panose="03000509000000000000" pitchFamily="65" charset="-120"/>
          </a:endParaRPr>
        </a:p>
      </dgm:t>
    </dgm:pt>
    <dgm:pt modelId="{6181FD64-0859-4735-AE0F-0A6186AAF3C3}" type="parTrans" cxnId="{3DAB886B-3F5F-490D-93CB-12F0D890132A}">
      <dgm:prSet/>
      <dgm:spPr/>
      <dgm:t>
        <a:bodyPr/>
        <a:lstStyle/>
        <a:p>
          <a:endParaRPr lang="zh-TW" altLang="en-US">
            <a:latin typeface="標楷體" panose="03000509000000000000" pitchFamily="65" charset="-120"/>
            <a:ea typeface="標楷體" panose="03000509000000000000" pitchFamily="65" charset="-120"/>
          </a:endParaRPr>
        </a:p>
      </dgm:t>
    </dgm:pt>
    <dgm:pt modelId="{2AFAA6BB-520A-495C-945F-6789D78502C2}" type="sibTrans" cxnId="{3DAB886B-3F5F-490D-93CB-12F0D890132A}">
      <dgm:prSet/>
      <dgm:spPr/>
      <dgm:t>
        <a:bodyPr/>
        <a:lstStyle/>
        <a:p>
          <a:endParaRPr lang="zh-TW" altLang="en-US">
            <a:latin typeface="標楷體" panose="03000509000000000000" pitchFamily="65" charset="-120"/>
            <a:ea typeface="標楷體" panose="03000509000000000000" pitchFamily="65" charset="-120"/>
          </a:endParaRPr>
        </a:p>
      </dgm:t>
    </dgm:pt>
    <dgm:pt modelId="{AE83A1D0-E8C3-4BD4-92AE-AA9904CB90D0}">
      <dgm:prSet>
        <dgm:style>
          <a:lnRef idx="1">
            <a:schemeClr val="accent2"/>
          </a:lnRef>
          <a:fillRef idx="2">
            <a:schemeClr val="accent2"/>
          </a:fillRef>
          <a:effectRef idx="1">
            <a:schemeClr val="accent2"/>
          </a:effectRef>
          <a:fontRef idx="minor">
            <a:schemeClr val="dk1"/>
          </a:fontRef>
        </dgm:style>
      </dgm:prSet>
      <dgm:spPr/>
      <dgm:t>
        <a:bodyPr/>
        <a:lstStyle/>
        <a:p>
          <a:r>
            <a:rPr lang="zh-TW" altLang="en-US" dirty="0" smtClean="0">
              <a:solidFill>
                <a:schemeClr val="bg1">
                  <a:lumMod val="95000"/>
                </a:schemeClr>
              </a:solidFill>
              <a:effectLst>
                <a:glow rad="101600">
                  <a:schemeClr val="accent2">
                    <a:lumMod val="50000"/>
                    <a:alpha val="60000"/>
                  </a:schemeClr>
                </a:glow>
              </a:effectLst>
              <a:latin typeface="標楷體" panose="03000509000000000000" pitchFamily="65" charset="-120"/>
              <a:ea typeface="標楷體" panose="03000509000000000000" pitchFamily="65" charset="-120"/>
            </a:rPr>
            <a:t>前瞻視野</a:t>
          </a:r>
          <a:endParaRPr lang="zh-TW" altLang="en-US" dirty="0">
            <a:latin typeface="標楷體" panose="03000509000000000000" pitchFamily="65" charset="-120"/>
            <a:ea typeface="標楷體" panose="03000509000000000000" pitchFamily="65" charset="-120"/>
          </a:endParaRPr>
        </a:p>
      </dgm:t>
    </dgm:pt>
    <dgm:pt modelId="{3D6EDAF6-BCEC-432F-94FB-136CBD6BC3A6}" type="parTrans" cxnId="{8AE5D096-36FE-48AF-A2B7-CE88EBCF92E4}">
      <dgm:prSet/>
      <dgm:spPr/>
      <dgm:t>
        <a:bodyPr/>
        <a:lstStyle/>
        <a:p>
          <a:endParaRPr lang="zh-TW" altLang="en-US">
            <a:latin typeface="標楷體" panose="03000509000000000000" pitchFamily="65" charset="-120"/>
            <a:ea typeface="標楷體" panose="03000509000000000000" pitchFamily="65" charset="-120"/>
          </a:endParaRPr>
        </a:p>
      </dgm:t>
    </dgm:pt>
    <dgm:pt modelId="{ECA09E86-AAE6-4CCD-A55F-48B4BFB73843}" type="sibTrans" cxnId="{8AE5D096-36FE-48AF-A2B7-CE88EBCF92E4}">
      <dgm:prSet/>
      <dgm:spPr/>
      <dgm:t>
        <a:bodyPr/>
        <a:lstStyle/>
        <a:p>
          <a:endParaRPr lang="zh-TW" altLang="en-US">
            <a:latin typeface="標楷體" panose="03000509000000000000" pitchFamily="65" charset="-120"/>
            <a:ea typeface="標楷體" panose="03000509000000000000" pitchFamily="65" charset="-120"/>
          </a:endParaRPr>
        </a:p>
      </dgm:t>
    </dgm:pt>
    <dgm:pt modelId="{F954C3FF-F0ED-4BC3-A565-ED730F01178E}">
      <dgm:prSet custT="1">
        <dgm:style>
          <a:lnRef idx="1">
            <a:schemeClr val="accent5"/>
          </a:lnRef>
          <a:fillRef idx="2">
            <a:schemeClr val="accent5"/>
          </a:fillRef>
          <a:effectRef idx="1">
            <a:schemeClr val="accent5"/>
          </a:effectRef>
          <a:fontRef idx="minor">
            <a:schemeClr val="dk1"/>
          </a:fontRef>
        </dgm:style>
      </dgm:prSet>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行動學習</a:t>
          </a:r>
          <a:endPar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多元評量</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dgm:t>
    </dgm:pt>
    <dgm:pt modelId="{01F0BB37-A2CF-4C42-AAAE-95F02C50362D}" type="parTrans" cxnId="{9B785072-2889-4A36-9801-D98722D00DBE}">
      <dgm:prSet/>
      <dgm:spPr/>
      <dgm:t>
        <a:bodyPr/>
        <a:lstStyle/>
        <a:p>
          <a:endParaRPr lang="zh-TW" altLang="en-US">
            <a:latin typeface="標楷體" panose="03000509000000000000" pitchFamily="65" charset="-120"/>
            <a:ea typeface="標楷體" panose="03000509000000000000" pitchFamily="65" charset="-120"/>
          </a:endParaRPr>
        </a:p>
      </dgm:t>
    </dgm:pt>
    <dgm:pt modelId="{97C3EE83-F436-454A-9C82-3BF1201AF392}" type="sibTrans" cxnId="{9B785072-2889-4A36-9801-D98722D00DBE}">
      <dgm:prSet/>
      <dgm:spPr/>
      <dgm:t>
        <a:bodyPr/>
        <a:lstStyle/>
        <a:p>
          <a:endParaRPr lang="zh-TW" altLang="en-US">
            <a:latin typeface="標楷體" panose="03000509000000000000" pitchFamily="65" charset="-120"/>
            <a:ea typeface="標楷體" panose="03000509000000000000" pitchFamily="65" charset="-120"/>
          </a:endParaRPr>
        </a:p>
      </dgm:t>
    </dgm:pt>
    <dgm:pt modelId="{A4B849BC-1F01-4D77-A485-75F409A71B52}">
      <dgm:prSet/>
      <dgm:spPr/>
      <dgm:t>
        <a:bodyPr/>
        <a:lstStyle/>
        <a:p>
          <a:r>
            <a:rPr lang="zh-TW" altLang="en-US" dirty="0" smtClean="0">
              <a:effectLst>
                <a:glow rad="101600">
                  <a:schemeClr val="accent1">
                    <a:lumMod val="50000"/>
                    <a:alpha val="60000"/>
                  </a:schemeClr>
                </a:glow>
              </a:effectLst>
              <a:latin typeface="標楷體" panose="03000509000000000000" pitchFamily="65" charset="-120"/>
              <a:ea typeface="標楷體" panose="03000509000000000000" pitchFamily="65" charset="-120"/>
            </a:rPr>
            <a:t>創思實踐</a:t>
          </a:r>
          <a:endParaRPr lang="zh-TW" altLang="en-US" dirty="0">
            <a:latin typeface="標楷體" panose="03000509000000000000" pitchFamily="65" charset="-120"/>
            <a:ea typeface="標楷體" panose="03000509000000000000" pitchFamily="65" charset="-120"/>
          </a:endParaRPr>
        </a:p>
      </dgm:t>
    </dgm:pt>
    <dgm:pt modelId="{B6E6FE29-E104-4FCC-B98C-E2CF536E8441}" type="parTrans" cxnId="{E60F0C0D-133B-494E-987B-5CCBE3835BE4}">
      <dgm:prSet/>
      <dgm:spPr/>
      <dgm:t>
        <a:bodyPr/>
        <a:lstStyle/>
        <a:p>
          <a:endParaRPr lang="zh-TW" altLang="en-US">
            <a:latin typeface="標楷體" panose="03000509000000000000" pitchFamily="65" charset="-120"/>
            <a:ea typeface="標楷體" panose="03000509000000000000" pitchFamily="65" charset="-120"/>
          </a:endParaRPr>
        </a:p>
      </dgm:t>
    </dgm:pt>
    <dgm:pt modelId="{C40B5EF9-5EB9-4B21-848B-9677E94CB038}" type="sibTrans" cxnId="{E60F0C0D-133B-494E-987B-5CCBE3835BE4}">
      <dgm:prSet/>
      <dgm:spPr/>
      <dgm:t>
        <a:bodyPr/>
        <a:lstStyle/>
        <a:p>
          <a:endParaRPr lang="zh-TW" altLang="en-US">
            <a:latin typeface="標楷體" panose="03000509000000000000" pitchFamily="65" charset="-120"/>
            <a:ea typeface="標楷體" panose="03000509000000000000" pitchFamily="65" charset="-120"/>
          </a:endParaRPr>
        </a:p>
      </dgm:t>
    </dgm:pt>
    <dgm:pt modelId="{CEEDF502-CFEE-40A3-943F-7FD01B6E590E}">
      <dgm:prSet/>
      <dgm:spPr/>
      <dgm:t>
        <a:bodyPr/>
        <a:lstStyle/>
        <a:p>
          <a:r>
            <a:rPr lang="zh-TW" altLang="en-US" dirty="0" smtClean="0">
              <a:effectLst>
                <a:glow rad="101600">
                  <a:schemeClr val="accent1">
                    <a:lumMod val="50000"/>
                    <a:alpha val="60000"/>
                  </a:schemeClr>
                </a:glow>
              </a:effectLst>
              <a:latin typeface="標楷體" panose="03000509000000000000" pitchFamily="65" charset="-120"/>
              <a:ea typeface="標楷體" panose="03000509000000000000" pitchFamily="65" charset="-120"/>
            </a:rPr>
            <a:t>尊重同理</a:t>
          </a:r>
          <a:endParaRPr lang="zh-TW" altLang="en-US" dirty="0">
            <a:latin typeface="標楷體" panose="03000509000000000000" pitchFamily="65" charset="-120"/>
            <a:ea typeface="標楷體" panose="03000509000000000000" pitchFamily="65" charset="-120"/>
          </a:endParaRPr>
        </a:p>
      </dgm:t>
    </dgm:pt>
    <dgm:pt modelId="{5050706C-F7CC-4AB8-9A06-044455A195E9}" type="parTrans" cxnId="{B5BA8D5A-94D9-48E8-9447-AF995F307416}">
      <dgm:prSet/>
      <dgm:spPr/>
      <dgm:t>
        <a:bodyPr/>
        <a:lstStyle/>
        <a:p>
          <a:endParaRPr lang="zh-TW" altLang="en-US">
            <a:latin typeface="標楷體" panose="03000509000000000000" pitchFamily="65" charset="-120"/>
            <a:ea typeface="標楷體" panose="03000509000000000000" pitchFamily="65" charset="-120"/>
          </a:endParaRPr>
        </a:p>
      </dgm:t>
    </dgm:pt>
    <dgm:pt modelId="{1FB16399-031B-46BE-8782-84DB1E0CC022}" type="sibTrans" cxnId="{B5BA8D5A-94D9-48E8-9447-AF995F307416}">
      <dgm:prSet/>
      <dgm:spPr/>
      <dgm:t>
        <a:bodyPr/>
        <a:lstStyle/>
        <a:p>
          <a:endParaRPr lang="zh-TW" altLang="en-US">
            <a:latin typeface="標楷體" panose="03000509000000000000" pitchFamily="65" charset="-120"/>
            <a:ea typeface="標楷體" panose="03000509000000000000" pitchFamily="65" charset="-120"/>
          </a:endParaRPr>
        </a:p>
      </dgm:t>
    </dgm:pt>
    <dgm:pt modelId="{016BF6E2-DDA1-423E-80B0-AE352F9C8408}">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專題講座</a:t>
          </a:r>
          <a:endPar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分組實作討論</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dgm:t>
    </dgm:pt>
    <dgm:pt modelId="{517C10A0-79A7-42C2-A4CB-F4DC4EE678D2}" type="parTrans" cxnId="{A73D5BE9-7E72-4F5A-94A5-0F924E42677E}">
      <dgm:prSet/>
      <dgm:spPr/>
      <dgm:t>
        <a:bodyPr/>
        <a:lstStyle/>
        <a:p>
          <a:endParaRPr lang="zh-TW" altLang="en-US">
            <a:latin typeface="標楷體" panose="03000509000000000000" pitchFamily="65" charset="-120"/>
            <a:ea typeface="標楷體" panose="03000509000000000000" pitchFamily="65" charset="-120"/>
          </a:endParaRPr>
        </a:p>
      </dgm:t>
    </dgm:pt>
    <dgm:pt modelId="{2A2FA1DA-46DB-49FB-8532-911A448C03EA}" type="sibTrans" cxnId="{A73D5BE9-7E72-4F5A-94A5-0F924E42677E}">
      <dgm:prSet/>
      <dgm:spPr/>
      <dgm:t>
        <a:bodyPr/>
        <a:lstStyle/>
        <a:p>
          <a:endParaRPr lang="zh-TW" altLang="en-US">
            <a:latin typeface="標楷體" panose="03000509000000000000" pitchFamily="65" charset="-120"/>
            <a:ea typeface="標楷體" panose="03000509000000000000" pitchFamily="65" charset="-120"/>
          </a:endParaRPr>
        </a:p>
      </dgm:t>
    </dgm:pt>
    <dgm:pt modelId="{7AF1649D-3604-4D13-A0FA-2409D5D5F39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社會資源</a:t>
          </a:r>
          <a:endPar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知己知彼</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dgm:t>
    </dgm:pt>
    <dgm:pt modelId="{32822D34-0997-4DE8-9A2D-44634BCDAA92}" type="parTrans" cxnId="{1F3EB1D3-9E0B-437F-95E3-074B9ABCF1E8}">
      <dgm:prSet/>
      <dgm:spPr/>
      <dgm:t>
        <a:bodyPr/>
        <a:lstStyle/>
        <a:p>
          <a:endParaRPr lang="zh-TW" altLang="en-US">
            <a:latin typeface="標楷體" panose="03000509000000000000" pitchFamily="65" charset="-120"/>
            <a:ea typeface="標楷體" panose="03000509000000000000" pitchFamily="65" charset="-120"/>
          </a:endParaRPr>
        </a:p>
      </dgm:t>
    </dgm:pt>
    <dgm:pt modelId="{93AA83B1-D7E1-4906-A26B-A8A587BDD608}" type="sibTrans" cxnId="{1F3EB1D3-9E0B-437F-95E3-074B9ABCF1E8}">
      <dgm:prSet/>
      <dgm:spPr/>
      <dgm:t>
        <a:bodyPr/>
        <a:lstStyle/>
        <a:p>
          <a:endParaRPr lang="zh-TW" altLang="en-US">
            <a:latin typeface="標楷體" panose="03000509000000000000" pitchFamily="65" charset="-120"/>
            <a:ea typeface="標楷體" panose="03000509000000000000" pitchFamily="65" charset="-120"/>
          </a:endParaRPr>
        </a:p>
      </dgm:t>
    </dgm:pt>
    <dgm:pt modelId="{DED7B0FE-EB20-4F1A-B99E-1659DBFC7AD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寒暑主題營隊</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多元講師</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dgm:t>
    </dgm:pt>
    <dgm:pt modelId="{1370F63F-DCF8-49FC-9C12-C0A9F1789288}" type="parTrans" cxnId="{78187C4F-9F3B-4C3C-9F41-753A793F7CFC}">
      <dgm:prSet/>
      <dgm:spPr/>
      <dgm:t>
        <a:bodyPr/>
        <a:lstStyle/>
        <a:p>
          <a:endParaRPr lang="zh-TW" altLang="en-US">
            <a:latin typeface="標楷體" panose="03000509000000000000" pitchFamily="65" charset="-120"/>
            <a:ea typeface="標楷體" panose="03000509000000000000" pitchFamily="65" charset="-120"/>
          </a:endParaRPr>
        </a:p>
      </dgm:t>
    </dgm:pt>
    <dgm:pt modelId="{816A4F20-A0F3-43BE-9D91-C0FB0A613849}" type="sibTrans" cxnId="{78187C4F-9F3B-4C3C-9F41-753A793F7CFC}">
      <dgm:prSet/>
      <dgm:spPr/>
      <dgm:t>
        <a:bodyPr/>
        <a:lstStyle/>
        <a:p>
          <a:endParaRPr lang="zh-TW" altLang="en-US">
            <a:latin typeface="標楷體" panose="03000509000000000000" pitchFamily="65" charset="-120"/>
            <a:ea typeface="標楷體" panose="03000509000000000000" pitchFamily="65" charset="-120"/>
          </a:endParaRPr>
        </a:p>
      </dgm:t>
    </dgm:pt>
    <dgm:pt modelId="{92FF8A90-5040-470A-B27F-2D0B8F924550}">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團體校外參訪</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國家大型機構</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dgm:t>
    </dgm:pt>
    <dgm:pt modelId="{16637450-9364-4C25-9837-AAF8C60BCBC3}" type="parTrans" cxnId="{339A93C0-0EEB-4F2B-9A66-83299D373328}">
      <dgm:prSet/>
      <dgm:spPr/>
      <dgm:t>
        <a:bodyPr/>
        <a:lstStyle/>
        <a:p>
          <a:endParaRPr lang="zh-TW" altLang="en-US">
            <a:latin typeface="標楷體" panose="03000509000000000000" pitchFamily="65" charset="-120"/>
            <a:ea typeface="標楷體" panose="03000509000000000000" pitchFamily="65" charset="-120"/>
          </a:endParaRPr>
        </a:p>
      </dgm:t>
    </dgm:pt>
    <dgm:pt modelId="{5A930EE9-90EF-46BB-BF45-02F443B59BCD}" type="sibTrans" cxnId="{339A93C0-0EEB-4F2B-9A66-83299D373328}">
      <dgm:prSet/>
      <dgm:spPr/>
      <dgm:t>
        <a:bodyPr/>
        <a:lstStyle/>
        <a:p>
          <a:endParaRPr lang="zh-TW" altLang="en-US">
            <a:latin typeface="標楷體" panose="03000509000000000000" pitchFamily="65" charset="-120"/>
            <a:ea typeface="標楷體" panose="03000509000000000000" pitchFamily="65" charset="-120"/>
          </a:endParaRPr>
        </a:p>
      </dgm:t>
    </dgm:pt>
    <dgm:pt modelId="{FFE9FEF7-48C0-4E4C-A175-5C918FB66CC7}">
      <dgm:prSet custT="1">
        <dgm:style>
          <a:lnRef idx="0">
            <a:schemeClr val="accent2"/>
          </a:lnRef>
          <a:fillRef idx="3">
            <a:schemeClr val="accent2"/>
          </a:fillRef>
          <a:effectRef idx="3">
            <a:schemeClr val="accent2"/>
          </a:effectRef>
          <a:fontRef idx="minor">
            <a:schemeClr val="lt1"/>
          </a:fontRef>
        </dgm:style>
      </dgm:prSet>
      <dgm:spPr/>
      <dgm:t>
        <a:bodyPr/>
        <a:lstStyle/>
        <a:p>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獨立研究</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科展</a:t>
          </a:r>
          <a:endPar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社團選修</a:t>
          </a:r>
          <a:r>
            <a:rPr lang="en-US" altLang="zh-TW" sz="16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dgm:t>
    </dgm:pt>
    <dgm:pt modelId="{E687B231-E8A0-4EC0-B33E-81A8C3A3B847}" type="parTrans" cxnId="{C9FD6D62-7B7D-4760-AE89-8BA1153DDD76}">
      <dgm:prSet/>
      <dgm:spPr/>
      <dgm:t>
        <a:bodyPr/>
        <a:lstStyle/>
        <a:p>
          <a:endParaRPr lang="zh-TW" altLang="en-US">
            <a:latin typeface="標楷體" panose="03000509000000000000" pitchFamily="65" charset="-120"/>
            <a:ea typeface="標楷體" panose="03000509000000000000" pitchFamily="65" charset="-120"/>
          </a:endParaRPr>
        </a:p>
      </dgm:t>
    </dgm:pt>
    <dgm:pt modelId="{D835340E-0DAE-4E1D-BD9E-7BFA347DB4E2}" type="sibTrans" cxnId="{C9FD6D62-7B7D-4760-AE89-8BA1153DDD76}">
      <dgm:prSet/>
      <dgm:spPr/>
      <dgm:t>
        <a:bodyPr/>
        <a:lstStyle/>
        <a:p>
          <a:endParaRPr lang="zh-TW" altLang="en-US">
            <a:latin typeface="標楷體" panose="03000509000000000000" pitchFamily="65" charset="-120"/>
            <a:ea typeface="標楷體" panose="03000509000000000000" pitchFamily="65" charset="-120"/>
          </a:endParaRPr>
        </a:p>
      </dgm:t>
    </dgm:pt>
    <dgm:pt modelId="{92CF8FB8-9273-46A5-98AA-830497A9A270}">
      <dgm:prSet>
        <dgm:style>
          <a:lnRef idx="0">
            <a:schemeClr val="accent2"/>
          </a:lnRef>
          <a:fillRef idx="3">
            <a:schemeClr val="accent2"/>
          </a:fillRef>
          <a:effectRef idx="3">
            <a:schemeClr val="accent2"/>
          </a:effectRef>
          <a:fontRef idx="minor">
            <a:schemeClr val="lt1"/>
          </a:fontRef>
        </dgm:style>
      </dgm:prSet>
      <dgm:spPr/>
      <dgm:t>
        <a:bodyPr/>
        <a:lstStyle/>
        <a:p>
          <a:r>
            <a:rPr lang="zh-TW" altLang="en-US"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多元競賽</a:t>
          </a:r>
          <a:r>
            <a:rPr lang="en-US" altLang="zh-TW"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不設限</a:t>
          </a:r>
          <a:r>
            <a:rPr lang="en-US" altLang="zh-TW"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dgm:t>
    </dgm:pt>
    <dgm:pt modelId="{A0F29D63-C0D2-427E-B10C-CCF7AF0BB31E}" type="parTrans" cxnId="{CE4CAA24-646D-4E5F-8022-159083B46B51}">
      <dgm:prSet/>
      <dgm:spPr/>
      <dgm:t>
        <a:bodyPr/>
        <a:lstStyle/>
        <a:p>
          <a:endParaRPr lang="zh-TW" altLang="en-US">
            <a:latin typeface="標楷體" panose="03000509000000000000" pitchFamily="65" charset="-120"/>
            <a:ea typeface="標楷體" panose="03000509000000000000" pitchFamily="65" charset="-120"/>
          </a:endParaRPr>
        </a:p>
      </dgm:t>
    </dgm:pt>
    <dgm:pt modelId="{467D1B99-2072-49F6-B610-86978F8C04A9}" type="sibTrans" cxnId="{CE4CAA24-646D-4E5F-8022-159083B46B51}">
      <dgm:prSet/>
      <dgm:spPr/>
      <dgm:t>
        <a:bodyPr/>
        <a:lstStyle/>
        <a:p>
          <a:endParaRPr lang="zh-TW" altLang="en-US">
            <a:latin typeface="標楷體" panose="03000509000000000000" pitchFamily="65" charset="-120"/>
            <a:ea typeface="標楷體" panose="03000509000000000000" pitchFamily="65" charset="-120"/>
          </a:endParaRPr>
        </a:p>
      </dgm:t>
    </dgm:pt>
    <dgm:pt modelId="{24FAD573-4805-4A53-A9B6-ABEB11BB9CF0}">
      <dgm:prSet>
        <dgm:style>
          <a:lnRef idx="0">
            <a:schemeClr val="accent2"/>
          </a:lnRef>
          <a:fillRef idx="3">
            <a:schemeClr val="accent2"/>
          </a:fillRef>
          <a:effectRef idx="3">
            <a:schemeClr val="accent2"/>
          </a:effectRef>
          <a:fontRef idx="minor">
            <a:schemeClr val="lt1"/>
          </a:fontRef>
        </dgm:style>
      </dgm:prSet>
      <dgm:spPr/>
      <dgm:t>
        <a:bodyPr/>
        <a:lstStyle/>
        <a:p>
          <a:r>
            <a:rPr lang="zh-TW" altLang="en-US"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情意品格</a:t>
          </a:r>
          <a:r>
            <a:rPr lang="en-US" altLang="zh-TW"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導師制</a:t>
          </a:r>
          <a:r>
            <a:rPr lang="en-US" altLang="zh-TW"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dgm:t>
    </dgm:pt>
    <dgm:pt modelId="{6CE360CD-56FC-404E-894A-5239A8DCAD8F}" type="parTrans" cxnId="{307D2BB0-318B-4965-9127-AE546E7C0492}">
      <dgm:prSet/>
      <dgm:spPr/>
      <dgm:t>
        <a:bodyPr/>
        <a:lstStyle/>
        <a:p>
          <a:endParaRPr lang="zh-TW" altLang="en-US">
            <a:latin typeface="標楷體" panose="03000509000000000000" pitchFamily="65" charset="-120"/>
            <a:ea typeface="標楷體" panose="03000509000000000000" pitchFamily="65" charset="-120"/>
          </a:endParaRPr>
        </a:p>
      </dgm:t>
    </dgm:pt>
    <dgm:pt modelId="{65BDDBF6-0C51-4AEC-BB4A-F6ACFF6D88D9}" type="sibTrans" cxnId="{307D2BB0-318B-4965-9127-AE546E7C0492}">
      <dgm:prSet/>
      <dgm:spPr/>
      <dgm:t>
        <a:bodyPr/>
        <a:lstStyle/>
        <a:p>
          <a:endParaRPr lang="zh-TW" altLang="en-US">
            <a:latin typeface="標楷體" panose="03000509000000000000" pitchFamily="65" charset="-120"/>
            <a:ea typeface="標楷體" panose="03000509000000000000" pitchFamily="65" charset="-120"/>
          </a:endParaRPr>
        </a:p>
      </dgm:t>
    </dgm:pt>
    <dgm:pt modelId="{CABB2E5E-2768-4CC7-8250-43F7AEE42E83}">
      <dgm:prSet>
        <dgm:style>
          <a:lnRef idx="0">
            <a:schemeClr val="accent2"/>
          </a:lnRef>
          <a:fillRef idx="3">
            <a:schemeClr val="accent2"/>
          </a:fillRef>
          <a:effectRef idx="3">
            <a:schemeClr val="accent2"/>
          </a:effectRef>
          <a:fontRef idx="minor">
            <a:schemeClr val="lt1"/>
          </a:fontRef>
        </dgm:style>
      </dgm:prSet>
      <dgm:spPr/>
      <dgm:t>
        <a:bodyPr/>
        <a:lstStyle/>
        <a:p>
          <a:r>
            <a:rPr lang="zh-TW" altLang="en-US"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領導才能</a:t>
          </a:r>
          <a:r>
            <a:rPr lang="en-US" altLang="zh-TW"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分享傳承</a:t>
          </a:r>
          <a:r>
            <a:rPr lang="en-US" altLang="zh-TW"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9CC2F1A6-3AE8-41C7-A493-5311FCC1E9FF}" type="parTrans" cxnId="{B93D1166-EB1A-4B5C-81B7-10FF273C3EF1}">
      <dgm:prSet/>
      <dgm:spPr/>
      <dgm:t>
        <a:bodyPr/>
        <a:lstStyle/>
        <a:p>
          <a:endParaRPr lang="zh-TW" altLang="en-US">
            <a:latin typeface="標楷體" panose="03000509000000000000" pitchFamily="65" charset="-120"/>
            <a:ea typeface="標楷體" panose="03000509000000000000" pitchFamily="65" charset="-120"/>
          </a:endParaRPr>
        </a:p>
      </dgm:t>
    </dgm:pt>
    <dgm:pt modelId="{85BBD4BD-2B17-4027-831A-97CAE38E7D79}" type="sibTrans" cxnId="{B93D1166-EB1A-4B5C-81B7-10FF273C3EF1}">
      <dgm:prSet/>
      <dgm:spPr/>
      <dgm:t>
        <a:bodyPr/>
        <a:lstStyle/>
        <a:p>
          <a:endParaRPr lang="zh-TW" altLang="en-US">
            <a:latin typeface="標楷體" panose="03000509000000000000" pitchFamily="65" charset="-120"/>
            <a:ea typeface="標楷體" panose="03000509000000000000" pitchFamily="65" charset="-120"/>
          </a:endParaRPr>
        </a:p>
      </dgm:t>
    </dgm:pt>
    <dgm:pt modelId="{7155580A-F848-441B-BCDC-2A782188ABF1}" type="pres">
      <dgm:prSet presAssocID="{C8E13C31-C0E1-437A-95D3-38AD00E62BF5}" presName="diagram" presStyleCnt="0">
        <dgm:presLayoutVars>
          <dgm:chPref val="1"/>
          <dgm:dir/>
          <dgm:animOne val="branch"/>
          <dgm:animLvl val="lvl"/>
          <dgm:resizeHandles/>
        </dgm:presLayoutVars>
      </dgm:prSet>
      <dgm:spPr/>
      <dgm:t>
        <a:bodyPr/>
        <a:lstStyle/>
        <a:p>
          <a:endParaRPr lang="zh-TW" altLang="en-US"/>
        </a:p>
      </dgm:t>
    </dgm:pt>
    <dgm:pt modelId="{D375277B-B8EC-4501-8775-43A431B013C3}" type="pres">
      <dgm:prSet presAssocID="{8ADAD1CC-E697-4F69-94D8-F8CD65F93924}" presName="root" presStyleCnt="0"/>
      <dgm:spPr/>
    </dgm:pt>
    <dgm:pt modelId="{5770857E-C16B-487D-B063-6D5C92FC9245}" type="pres">
      <dgm:prSet presAssocID="{8ADAD1CC-E697-4F69-94D8-F8CD65F93924}" presName="rootComposite" presStyleCnt="0"/>
      <dgm:spPr/>
    </dgm:pt>
    <dgm:pt modelId="{7B227A48-B143-4A66-AE81-6F2E4C16DF82}" type="pres">
      <dgm:prSet presAssocID="{8ADAD1CC-E697-4F69-94D8-F8CD65F93924}" presName="rootText" presStyleLbl="node1" presStyleIdx="0" presStyleCnt="6"/>
      <dgm:spPr/>
      <dgm:t>
        <a:bodyPr/>
        <a:lstStyle/>
        <a:p>
          <a:endParaRPr lang="zh-TW" altLang="en-US"/>
        </a:p>
      </dgm:t>
    </dgm:pt>
    <dgm:pt modelId="{5EA00E13-2C65-495E-9AF2-29A0CEACD928}" type="pres">
      <dgm:prSet presAssocID="{8ADAD1CC-E697-4F69-94D8-F8CD65F93924}" presName="rootConnector" presStyleLbl="node1" presStyleIdx="0" presStyleCnt="6"/>
      <dgm:spPr/>
      <dgm:t>
        <a:bodyPr/>
        <a:lstStyle/>
        <a:p>
          <a:endParaRPr lang="zh-TW" altLang="en-US"/>
        </a:p>
      </dgm:t>
    </dgm:pt>
    <dgm:pt modelId="{2B82D4A2-1A2B-4766-9068-776ED6AA02AC}" type="pres">
      <dgm:prSet presAssocID="{8ADAD1CC-E697-4F69-94D8-F8CD65F93924}" presName="childShape" presStyleCnt="0"/>
      <dgm:spPr/>
    </dgm:pt>
    <dgm:pt modelId="{6DD9986C-FEBC-40D8-8763-D0275793B382}" type="pres">
      <dgm:prSet presAssocID="{E6177A91-1671-44DA-AE6B-20C85B7D8598}" presName="Name13" presStyleLbl="parChTrans1D2" presStyleIdx="0" presStyleCnt="12"/>
      <dgm:spPr/>
      <dgm:t>
        <a:bodyPr/>
        <a:lstStyle/>
        <a:p>
          <a:endParaRPr lang="zh-TW" altLang="en-US"/>
        </a:p>
      </dgm:t>
    </dgm:pt>
    <dgm:pt modelId="{D947B0F2-55A2-4E21-AC58-94C3C27C0F4D}" type="pres">
      <dgm:prSet presAssocID="{C61C01D7-5A7B-4143-A0DB-E7A4B5D6A564}" presName="childText" presStyleLbl="bgAcc1" presStyleIdx="0" presStyleCnt="12" custScaleX="122551">
        <dgm:presLayoutVars>
          <dgm:bulletEnabled val="1"/>
        </dgm:presLayoutVars>
      </dgm:prSet>
      <dgm:spPr/>
      <dgm:t>
        <a:bodyPr/>
        <a:lstStyle/>
        <a:p>
          <a:endParaRPr lang="zh-TW" altLang="en-US"/>
        </a:p>
      </dgm:t>
    </dgm:pt>
    <dgm:pt modelId="{0CE71F2F-0A07-4A20-A948-56CDE5BB1E25}" type="pres">
      <dgm:prSet presAssocID="{D0B72F8A-5FD8-4226-B0A3-EE7C3EF4B7ED}" presName="Name13" presStyleLbl="parChTrans1D2" presStyleIdx="1" presStyleCnt="12"/>
      <dgm:spPr/>
      <dgm:t>
        <a:bodyPr/>
        <a:lstStyle/>
        <a:p>
          <a:endParaRPr lang="zh-TW" altLang="en-US"/>
        </a:p>
      </dgm:t>
    </dgm:pt>
    <dgm:pt modelId="{A1C29CB2-2078-465A-91FA-DE3BD0E65526}" type="pres">
      <dgm:prSet presAssocID="{C6901710-C79D-4A5E-B26C-ECF73A3918BC}" presName="childText" presStyleLbl="bgAcc1" presStyleIdx="1" presStyleCnt="12" custScaleX="136361">
        <dgm:presLayoutVars>
          <dgm:bulletEnabled val="1"/>
        </dgm:presLayoutVars>
      </dgm:prSet>
      <dgm:spPr/>
      <dgm:t>
        <a:bodyPr/>
        <a:lstStyle/>
        <a:p>
          <a:endParaRPr lang="zh-TW" altLang="en-US"/>
        </a:p>
      </dgm:t>
    </dgm:pt>
    <dgm:pt modelId="{FC55D38F-8A08-4935-810F-3497DF3AE71F}" type="pres">
      <dgm:prSet presAssocID="{B40B2C6E-BAEB-4A96-B01F-E75AC6898CFD}" presName="root" presStyleCnt="0"/>
      <dgm:spPr/>
    </dgm:pt>
    <dgm:pt modelId="{B1A0DD1E-7827-4D95-A299-65165BBCCFA7}" type="pres">
      <dgm:prSet presAssocID="{B40B2C6E-BAEB-4A96-B01F-E75AC6898CFD}" presName="rootComposite" presStyleCnt="0"/>
      <dgm:spPr/>
    </dgm:pt>
    <dgm:pt modelId="{67E3F930-20B1-45E2-9F5B-E980BCB548EF}" type="pres">
      <dgm:prSet presAssocID="{B40B2C6E-BAEB-4A96-B01F-E75AC6898CFD}" presName="rootText" presStyleLbl="node1" presStyleIdx="1" presStyleCnt="6"/>
      <dgm:spPr/>
      <dgm:t>
        <a:bodyPr/>
        <a:lstStyle/>
        <a:p>
          <a:endParaRPr lang="zh-TW" altLang="en-US"/>
        </a:p>
      </dgm:t>
    </dgm:pt>
    <dgm:pt modelId="{E35B08F1-9CF1-49AC-9248-FF3A73C8D9F5}" type="pres">
      <dgm:prSet presAssocID="{B40B2C6E-BAEB-4A96-B01F-E75AC6898CFD}" presName="rootConnector" presStyleLbl="node1" presStyleIdx="1" presStyleCnt="6"/>
      <dgm:spPr/>
      <dgm:t>
        <a:bodyPr/>
        <a:lstStyle/>
        <a:p>
          <a:endParaRPr lang="zh-TW" altLang="en-US"/>
        </a:p>
      </dgm:t>
    </dgm:pt>
    <dgm:pt modelId="{DBF6453B-204B-4E14-889D-3FBAF8BFC2A1}" type="pres">
      <dgm:prSet presAssocID="{B40B2C6E-BAEB-4A96-B01F-E75AC6898CFD}" presName="childShape" presStyleCnt="0"/>
      <dgm:spPr/>
    </dgm:pt>
    <dgm:pt modelId="{3C2A4F2F-360E-4C2B-95BC-557746B403DF}" type="pres">
      <dgm:prSet presAssocID="{D15230F8-9B08-4FE1-8FDF-F03A7615BB63}" presName="Name13" presStyleLbl="parChTrans1D2" presStyleIdx="2" presStyleCnt="12"/>
      <dgm:spPr/>
      <dgm:t>
        <a:bodyPr/>
        <a:lstStyle/>
        <a:p>
          <a:endParaRPr lang="zh-TW" altLang="en-US"/>
        </a:p>
      </dgm:t>
    </dgm:pt>
    <dgm:pt modelId="{07978F3B-47F9-4A6F-807B-61E614CC521A}" type="pres">
      <dgm:prSet presAssocID="{5766EE33-A5A8-4795-AF61-042EBD317E18}" presName="childText" presStyleLbl="bgAcc1" presStyleIdx="2" presStyleCnt="12" custScaleX="168742">
        <dgm:presLayoutVars>
          <dgm:bulletEnabled val="1"/>
        </dgm:presLayoutVars>
      </dgm:prSet>
      <dgm:spPr/>
      <dgm:t>
        <a:bodyPr/>
        <a:lstStyle/>
        <a:p>
          <a:endParaRPr lang="zh-TW" altLang="en-US"/>
        </a:p>
      </dgm:t>
    </dgm:pt>
    <dgm:pt modelId="{8F09EA81-140B-44BC-AF06-E5A91E25836A}" type="pres">
      <dgm:prSet presAssocID="{01F0BB37-A2CF-4C42-AAAE-95F02C50362D}" presName="Name13" presStyleLbl="parChTrans1D2" presStyleIdx="3" presStyleCnt="12"/>
      <dgm:spPr/>
      <dgm:t>
        <a:bodyPr/>
        <a:lstStyle/>
        <a:p>
          <a:endParaRPr lang="zh-TW" altLang="en-US"/>
        </a:p>
      </dgm:t>
    </dgm:pt>
    <dgm:pt modelId="{2F97554E-F36B-4C55-B325-925805A39C15}" type="pres">
      <dgm:prSet presAssocID="{F954C3FF-F0ED-4BC3-A565-ED730F01178E}" presName="childText" presStyleLbl="bgAcc1" presStyleIdx="3" presStyleCnt="12" custScaleX="160380">
        <dgm:presLayoutVars>
          <dgm:bulletEnabled val="1"/>
        </dgm:presLayoutVars>
      </dgm:prSet>
      <dgm:spPr/>
      <dgm:t>
        <a:bodyPr/>
        <a:lstStyle/>
        <a:p>
          <a:endParaRPr lang="zh-TW" altLang="en-US"/>
        </a:p>
      </dgm:t>
    </dgm:pt>
    <dgm:pt modelId="{5D790665-EE34-4A23-889B-7912DB0A79B3}" type="pres">
      <dgm:prSet presAssocID="{41E8822A-16F5-47B0-9F38-0C2B189025F3}" presName="root" presStyleCnt="0"/>
      <dgm:spPr/>
    </dgm:pt>
    <dgm:pt modelId="{74321E5A-93CD-48C5-AD17-BCBA85EBB559}" type="pres">
      <dgm:prSet presAssocID="{41E8822A-16F5-47B0-9F38-0C2B189025F3}" presName="rootComposite" presStyleCnt="0"/>
      <dgm:spPr/>
    </dgm:pt>
    <dgm:pt modelId="{D8112D72-4D93-49B1-88AB-1207786A095C}" type="pres">
      <dgm:prSet presAssocID="{41E8822A-16F5-47B0-9F38-0C2B189025F3}" presName="rootText" presStyleLbl="node1" presStyleIdx="2" presStyleCnt="6"/>
      <dgm:spPr/>
      <dgm:t>
        <a:bodyPr/>
        <a:lstStyle/>
        <a:p>
          <a:endParaRPr lang="zh-TW" altLang="en-US"/>
        </a:p>
      </dgm:t>
    </dgm:pt>
    <dgm:pt modelId="{AD679C4F-9A13-483C-88D6-280241C16897}" type="pres">
      <dgm:prSet presAssocID="{41E8822A-16F5-47B0-9F38-0C2B189025F3}" presName="rootConnector" presStyleLbl="node1" presStyleIdx="2" presStyleCnt="6"/>
      <dgm:spPr/>
      <dgm:t>
        <a:bodyPr/>
        <a:lstStyle/>
        <a:p>
          <a:endParaRPr lang="zh-TW" altLang="en-US"/>
        </a:p>
      </dgm:t>
    </dgm:pt>
    <dgm:pt modelId="{41BAADE8-4058-498E-9A70-F600F578C8BD}" type="pres">
      <dgm:prSet presAssocID="{41E8822A-16F5-47B0-9F38-0C2B189025F3}" presName="childShape" presStyleCnt="0"/>
      <dgm:spPr/>
    </dgm:pt>
    <dgm:pt modelId="{A9E0C089-F3B6-4224-A9DF-8574B8500936}" type="pres">
      <dgm:prSet presAssocID="{517C10A0-79A7-42C2-A4CB-F4DC4EE678D2}" presName="Name13" presStyleLbl="parChTrans1D2" presStyleIdx="4" presStyleCnt="12"/>
      <dgm:spPr/>
      <dgm:t>
        <a:bodyPr/>
        <a:lstStyle/>
        <a:p>
          <a:endParaRPr lang="zh-TW" altLang="en-US"/>
        </a:p>
      </dgm:t>
    </dgm:pt>
    <dgm:pt modelId="{F2B6AC49-97BC-401C-BC98-E17543D06B37}" type="pres">
      <dgm:prSet presAssocID="{016BF6E2-DDA1-423E-80B0-AE352F9C8408}" presName="childText" presStyleLbl="bgAcc1" presStyleIdx="4" presStyleCnt="12" custScaleX="157640">
        <dgm:presLayoutVars>
          <dgm:bulletEnabled val="1"/>
        </dgm:presLayoutVars>
      </dgm:prSet>
      <dgm:spPr/>
      <dgm:t>
        <a:bodyPr/>
        <a:lstStyle/>
        <a:p>
          <a:endParaRPr lang="zh-TW" altLang="en-US"/>
        </a:p>
      </dgm:t>
    </dgm:pt>
    <dgm:pt modelId="{5D04C4CA-B7B9-42E8-B280-19AA78EF2AED}" type="pres">
      <dgm:prSet presAssocID="{32822D34-0997-4DE8-9A2D-44634BCDAA92}" presName="Name13" presStyleLbl="parChTrans1D2" presStyleIdx="5" presStyleCnt="12"/>
      <dgm:spPr/>
      <dgm:t>
        <a:bodyPr/>
        <a:lstStyle/>
        <a:p>
          <a:endParaRPr lang="zh-TW" altLang="en-US"/>
        </a:p>
      </dgm:t>
    </dgm:pt>
    <dgm:pt modelId="{D1441A4E-9D61-4B76-9C8F-5A9516779F4E}" type="pres">
      <dgm:prSet presAssocID="{7AF1649D-3604-4D13-A0FA-2409D5D5F393}" presName="childText" presStyleLbl="bgAcc1" presStyleIdx="5" presStyleCnt="12" custScaleX="169212">
        <dgm:presLayoutVars>
          <dgm:bulletEnabled val="1"/>
        </dgm:presLayoutVars>
      </dgm:prSet>
      <dgm:spPr/>
      <dgm:t>
        <a:bodyPr/>
        <a:lstStyle/>
        <a:p>
          <a:endParaRPr lang="zh-TW" altLang="en-US"/>
        </a:p>
      </dgm:t>
    </dgm:pt>
    <dgm:pt modelId="{51F3AB26-D260-4581-8115-37B83E313871}" type="pres">
      <dgm:prSet presAssocID="{AE83A1D0-E8C3-4BD4-92AE-AA9904CB90D0}" presName="root" presStyleCnt="0"/>
      <dgm:spPr/>
    </dgm:pt>
    <dgm:pt modelId="{B54DD24F-BC87-4401-A4BF-F00EA04CEEAB}" type="pres">
      <dgm:prSet presAssocID="{AE83A1D0-E8C3-4BD4-92AE-AA9904CB90D0}" presName="rootComposite" presStyleCnt="0"/>
      <dgm:spPr/>
    </dgm:pt>
    <dgm:pt modelId="{266CA70E-01D8-4BA1-9D79-34350A649E25}" type="pres">
      <dgm:prSet presAssocID="{AE83A1D0-E8C3-4BD4-92AE-AA9904CB90D0}" presName="rootText" presStyleLbl="node1" presStyleIdx="3" presStyleCnt="6"/>
      <dgm:spPr/>
      <dgm:t>
        <a:bodyPr/>
        <a:lstStyle/>
        <a:p>
          <a:endParaRPr lang="zh-TW" altLang="en-US"/>
        </a:p>
      </dgm:t>
    </dgm:pt>
    <dgm:pt modelId="{402D5827-E6AF-400A-BCF2-4DE5ECCCEF77}" type="pres">
      <dgm:prSet presAssocID="{AE83A1D0-E8C3-4BD4-92AE-AA9904CB90D0}" presName="rootConnector" presStyleLbl="node1" presStyleIdx="3" presStyleCnt="6"/>
      <dgm:spPr/>
      <dgm:t>
        <a:bodyPr/>
        <a:lstStyle/>
        <a:p>
          <a:endParaRPr lang="zh-TW" altLang="en-US"/>
        </a:p>
      </dgm:t>
    </dgm:pt>
    <dgm:pt modelId="{F7D207ED-D642-4C19-97DF-9E50FDB14588}" type="pres">
      <dgm:prSet presAssocID="{AE83A1D0-E8C3-4BD4-92AE-AA9904CB90D0}" presName="childShape" presStyleCnt="0"/>
      <dgm:spPr/>
    </dgm:pt>
    <dgm:pt modelId="{746021B7-12E2-4988-8AA2-31BD9CF6D876}" type="pres">
      <dgm:prSet presAssocID="{1370F63F-DCF8-49FC-9C12-C0A9F1789288}" presName="Name13" presStyleLbl="parChTrans1D2" presStyleIdx="6" presStyleCnt="12"/>
      <dgm:spPr/>
      <dgm:t>
        <a:bodyPr/>
        <a:lstStyle/>
        <a:p>
          <a:endParaRPr lang="zh-TW" altLang="en-US"/>
        </a:p>
      </dgm:t>
    </dgm:pt>
    <dgm:pt modelId="{A575092A-EB71-4013-9935-25DDBF29DC12}" type="pres">
      <dgm:prSet presAssocID="{DED7B0FE-EB20-4F1A-B99E-1659DBFC7AD1}" presName="childText" presStyleLbl="bgAcc1" presStyleIdx="6" presStyleCnt="12" custScaleX="147943">
        <dgm:presLayoutVars>
          <dgm:bulletEnabled val="1"/>
        </dgm:presLayoutVars>
      </dgm:prSet>
      <dgm:spPr/>
      <dgm:t>
        <a:bodyPr/>
        <a:lstStyle/>
        <a:p>
          <a:endParaRPr lang="zh-TW" altLang="en-US"/>
        </a:p>
      </dgm:t>
    </dgm:pt>
    <dgm:pt modelId="{F9701A55-A51A-47E2-A3C6-50E9F32A8979}" type="pres">
      <dgm:prSet presAssocID="{16637450-9364-4C25-9837-AAF8C60BCBC3}" presName="Name13" presStyleLbl="parChTrans1D2" presStyleIdx="7" presStyleCnt="12"/>
      <dgm:spPr/>
      <dgm:t>
        <a:bodyPr/>
        <a:lstStyle/>
        <a:p>
          <a:endParaRPr lang="zh-TW" altLang="en-US"/>
        </a:p>
      </dgm:t>
    </dgm:pt>
    <dgm:pt modelId="{1277A771-6E6C-4D19-91D4-311F13025313}" type="pres">
      <dgm:prSet presAssocID="{92FF8A90-5040-470A-B27F-2D0B8F924550}" presName="childText" presStyleLbl="bgAcc1" presStyleIdx="7" presStyleCnt="12" custScaleX="164755">
        <dgm:presLayoutVars>
          <dgm:bulletEnabled val="1"/>
        </dgm:presLayoutVars>
      </dgm:prSet>
      <dgm:spPr/>
      <dgm:t>
        <a:bodyPr/>
        <a:lstStyle/>
        <a:p>
          <a:endParaRPr lang="zh-TW" altLang="en-US"/>
        </a:p>
      </dgm:t>
    </dgm:pt>
    <dgm:pt modelId="{95CDD297-97A5-4916-B941-C98C258CA98C}" type="pres">
      <dgm:prSet presAssocID="{A4B849BC-1F01-4D77-A485-75F409A71B52}" presName="root" presStyleCnt="0"/>
      <dgm:spPr/>
    </dgm:pt>
    <dgm:pt modelId="{5EADB382-0B4B-45D1-AC54-F766906A5145}" type="pres">
      <dgm:prSet presAssocID="{A4B849BC-1F01-4D77-A485-75F409A71B52}" presName="rootComposite" presStyleCnt="0"/>
      <dgm:spPr/>
    </dgm:pt>
    <dgm:pt modelId="{A51CF735-0D93-4EE3-BAF1-3438D091F412}" type="pres">
      <dgm:prSet presAssocID="{A4B849BC-1F01-4D77-A485-75F409A71B52}" presName="rootText" presStyleLbl="node1" presStyleIdx="4" presStyleCnt="6"/>
      <dgm:spPr/>
      <dgm:t>
        <a:bodyPr/>
        <a:lstStyle/>
        <a:p>
          <a:endParaRPr lang="zh-TW" altLang="en-US"/>
        </a:p>
      </dgm:t>
    </dgm:pt>
    <dgm:pt modelId="{D327C36C-78D6-40E6-822B-94A6C272B200}" type="pres">
      <dgm:prSet presAssocID="{A4B849BC-1F01-4D77-A485-75F409A71B52}" presName="rootConnector" presStyleLbl="node1" presStyleIdx="4" presStyleCnt="6"/>
      <dgm:spPr/>
      <dgm:t>
        <a:bodyPr/>
        <a:lstStyle/>
        <a:p>
          <a:endParaRPr lang="zh-TW" altLang="en-US"/>
        </a:p>
      </dgm:t>
    </dgm:pt>
    <dgm:pt modelId="{CC8FA648-EEE7-4C20-A681-338A30A899AA}" type="pres">
      <dgm:prSet presAssocID="{A4B849BC-1F01-4D77-A485-75F409A71B52}" presName="childShape" presStyleCnt="0"/>
      <dgm:spPr/>
    </dgm:pt>
    <dgm:pt modelId="{D9F88A73-9C48-472E-8312-37FB141F2726}" type="pres">
      <dgm:prSet presAssocID="{E687B231-E8A0-4EC0-B33E-81A8C3A3B847}" presName="Name13" presStyleLbl="parChTrans1D2" presStyleIdx="8" presStyleCnt="12"/>
      <dgm:spPr/>
      <dgm:t>
        <a:bodyPr/>
        <a:lstStyle/>
        <a:p>
          <a:endParaRPr lang="zh-TW" altLang="en-US"/>
        </a:p>
      </dgm:t>
    </dgm:pt>
    <dgm:pt modelId="{B1DD3920-EF6B-4970-924E-A503AC916E1B}" type="pres">
      <dgm:prSet presAssocID="{FFE9FEF7-48C0-4E4C-A175-5C918FB66CC7}" presName="childText" presStyleLbl="bgAcc1" presStyleIdx="8" presStyleCnt="12" custScaleX="123509">
        <dgm:presLayoutVars>
          <dgm:bulletEnabled val="1"/>
        </dgm:presLayoutVars>
      </dgm:prSet>
      <dgm:spPr/>
      <dgm:t>
        <a:bodyPr/>
        <a:lstStyle/>
        <a:p>
          <a:endParaRPr lang="zh-TW" altLang="en-US"/>
        </a:p>
      </dgm:t>
    </dgm:pt>
    <dgm:pt modelId="{B745A904-3CE3-4B11-A1A0-6FCA07795703}" type="pres">
      <dgm:prSet presAssocID="{A0F29D63-C0D2-427E-B10C-CCF7AF0BB31E}" presName="Name13" presStyleLbl="parChTrans1D2" presStyleIdx="9" presStyleCnt="12"/>
      <dgm:spPr/>
      <dgm:t>
        <a:bodyPr/>
        <a:lstStyle/>
        <a:p>
          <a:endParaRPr lang="zh-TW" altLang="en-US"/>
        </a:p>
      </dgm:t>
    </dgm:pt>
    <dgm:pt modelId="{3B49EE8D-EF7B-42A0-9D71-39E32BA86C2F}" type="pres">
      <dgm:prSet presAssocID="{92CF8FB8-9273-46A5-98AA-830497A9A270}" presName="childText" presStyleLbl="bgAcc1" presStyleIdx="9" presStyleCnt="12">
        <dgm:presLayoutVars>
          <dgm:bulletEnabled val="1"/>
        </dgm:presLayoutVars>
      </dgm:prSet>
      <dgm:spPr/>
      <dgm:t>
        <a:bodyPr/>
        <a:lstStyle/>
        <a:p>
          <a:endParaRPr lang="zh-TW" altLang="en-US"/>
        </a:p>
      </dgm:t>
    </dgm:pt>
    <dgm:pt modelId="{D70DC7D1-359D-4306-BD8C-7FD8CAA1EDD1}" type="pres">
      <dgm:prSet presAssocID="{CEEDF502-CFEE-40A3-943F-7FD01B6E590E}" presName="root" presStyleCnt="0"/>
      <dgm:spPr/>
    </dgm:pt>
    <dgm:pt modelId="{77ED3B9B-CA45-4C19-BF2F-821DFBA77408}" type="pres">
      <dgm:prSet presAssocID="{CEEDF502-CFEE-40A3-943F-7FD01B6E590E}" presName="rootComposite" presStyleCnt="0"/>
      <dgm:spPr/>
    </dgm:pt>
    <dgm:pt modelId="{8803936C-243B-47CB-B47F-EEDD1B721255}" type="pres">
      <dgm:prSet presAssocID="{CEEDF502-CFEE-40A3-943F-7FD01B6E590E}" presName="rootText" presStyleLbl="node1" presStyleIdx="5" presStyleCnt="6"/>
      <dgm:spPr/>
      <dgm:t>
        <a:bodyPr/>
        <a:lstStyle/>
        <a:p>
          <a:endParaRPr lang="zh-TW" altLang="en-US"/>
        </a:p>
      </dgm:t>
    </dgm:pt>
    <dgm:pt modelId="{FBA76B92-C2D6-4215-9D38-1208BFA3CD65}" type="pres">
      <dgm:prSet presAssocID="{CEEDF502-CFEE-40A3-943F-7FD01B6E590E}" presName="rootConnector" presStyleLbl="node1" presStyleIdx="5" presStyleCnt="6"/>
      <dgm:spPr/>
      <dgm:t>
        <a:bodyPr/>
        <a:lstStyle/>
        <a:p>
          <a:endParaRPr lang="zh-TW" altLang="en-US"/>
        </a:p>
      </dgm:t>
    </dgm:pt>
    <dgm:pt modelId="{E38612F5-1BDB-42FD-82B4-0EFEACE10255}" type="pres">
      <dgm:prSet presAssocID="{CEEDF502-CFEE-40A3-943F-7FD01B6E590E}" presName="childShape" presStyleCnt="0"/>
      <dgm:spPr/>
    </dgm:pt>
    <dgm:pt modelId="{B471ABC4-3526-4AE5-8790-4D9D07B193D0}" type="pres">
      <dgm:prSet presAssocID="{6CE360CD-56FC-404E-894A-5239A8DCAD8F}" presName="Name13" presStyleLbl="parChTrans1D2" presStyleIdx="10" presStyleCnt="12"/>
      <dgm:spPr/>
      <dgm:t>
        <a:bodyPr/>
        <a:lstStyle/>
        <a:p>
          <a:endParaRPr lang="zh-TW" altLang="en-US"/>
        </a:p>
      </dgm:t>
    </dgm:pt>
    <dgm:pt modelId="{40712B02-76BA-41A6-90AE-7AECBBF15D41}" type="pres">
      <dgm:prSet presAssocID="{24FAD573-4805-4A53-A9B6-ABEB11BB9CF0}" presName="childText" presStyleLbl="bgAcc1" presStyleIdx="10" presStyleCnt="12">
        <dgm:presLayoutVars>
          <dgm:bulletEnabled val="1"/>
        </dgm:presLayoutVars>
      </dgm:prSet>
      <dgm:spPr/>
      <dgm:t>
        <a:bodyPr/>
        <a:lstStyle/>
        <a:p>
          <a:endParaRPr lang="zh-TW" altLang="en-US"/>
        </a:p>
      </dgm:t>
    </dgm:pt>
    <dgm:pt modelId="{9D30F273-2346-40C3-8473-1660AE2E70E1}" type="pres">
      <dgm:prSet presAssocID="{9CC2F1A6-3AE8-41C7-A493-5311FCC1E9FF}" presName="Name13" presStyleLbl="parChTrans1D2" presStyleIdx="11" presStyleCnt="12"/>
      <dgm:spPr/>
      <dgm:t>
        <a:bodyPr/>
        <a:lstStyle/>
        <a:p>
          <a:endParaRPr lang="zh-TW" altLang="en-US"/>
        </a:p>
      </dgm:t>
    </dgm:pt>
    <dgm:pt modelId="{059D2B9A-47B6-4BA4-AAC6-59E67CF9F9A5}" type="pres">
      <dgm:prSet presAssocID="{CABB2E5E-2768-4CC7-8250-43F7AEE42E83}" presName="childText" presStyleLbl="bgAcc1" presStyleIdx="11" presStyleCnt="12">
        <dgm:presLayoutVars>
          <dgm:bulletEnabled val="1"/>
        </dgm:presLayoutVars>
      </dgm:prSet>
      <dgm:spPr/>
      <dgm:t>
        <a:bodyPr/>
        <a:lstStyle/>
        <a:p>
          <a:endParaRPr lang="zh-TW" altLang="en-US"/>
        </a:p>
      </dgm:t>
    </dgm:pt>
  </dgm:ptLst>
  <dgm:cxnLst>
    <dgm:cxn modelId="{A9C0F5AA-74D2-48FD-975F-A45AAD1EE4FC}" srcId="{8ADAD1CC-E697-4F69-94D8-F8CD65F93924}" destId="{C6901710-C79D-4A5E-B26C-ECF73A3918BC}" srcOrd="1" destOrd="0" parTransId="{D0B72F8A-5FD8-4226-B0A3-EE7C3EF4B7ED}" sibTransId="{B999C0F8-62BA-42D4-9C3F-F12A796BD41B}"/>
    <dgm:cxn modelId="{BF5532EB-C76D-49D8-AF99-E39F85690AAA}" type="presOf" srcId="{B40B2C6E-BAEB-4A96-B01F-E75AC6898CFD}" destId="{67E3F930-20B1-45E2-9F5B-E980BCB548EF}" srcOrd="0" destOrd="0" presId="urn:microsoft.com/office/officeart/2005/8/layout/hierarchy3"/>
    <dgm:cxn modelId="{1896E2ED-B206-41ED-B494-F96C3E129DAC}" type="presOf" srcId="{DED7B0FE-EB20-4F1A-B99E-1659DBFC7AD1}" destId="{A575092A-EB71-4013-9935-25DDBF29DC12}" srcOrd="0" destOrd="0" presId="urn:microsoft.com/office/officeart/2005/8/layout/hierarchy3"/>
    <dgm:cxn modelId="{CB75FEF7-338E-4813-8F3B-2C316FDDB2E1}" srcId="{8ADAD1CC-E697-4F69-94D8-F8CD65F93924}" destId="{C61C01D7-5A7B-4143-A0DB-E7A4B5D6A564}" srcOrd="0" destOrd="0" parTransId="{E6177A91-1671-44DA-AE6B-20C85B7D8598}" sibTransId="{CC27C2BF-6154-4059-9B87-D5A767DBD0F2}"/>
    <dgm:cxn modelId="{C192D30D-8FB5-484F-945C-001C5709B43F}" type="presOf" srcId="{AE83A1D0-E8C3-4BD4-92AE-AA9904CB90D0}" destId="{266CA70E-01D8-4BA1-9D79-34350A649E25}" srcOrd="0" destOrd="0" presId="urn:microsoft.com/office/officeart/2005/8/layout/hierarchy3"/>
    <dgm:cxn modelId="{D74C1391-797A-4FFF-A43F-7FFE3FF9B902}" type="presOf" srcId="{F954C3FF-F0ED-4BC3-A565-ED730F01178E}" destId="{2F97554E-F36B-4C55-B325-925805A39C15}" srcOrd="0" destOrd="0" presId="urn:microsoft.com/office/officeart/2005/8/layout/hierarchy3"/>
    <dgm:cxn modelId="{F0437649-54A5-41DD-A79E-763042877B3C}" srcId="{C8E13C31-C0E1-437A-95D3-38AD00E62BF5}" destId="{8ADAD1CC-E697-4F69-94D8-F8CD65F93924}" srcOrd="0" destOrd="0" parTransId="{89DA9525-60EB-4B61-9CBC-273D0F9E24AC}" sibTransId="{A8D4EA1A-1C74-4EA3-AB0B-C63979BB98C1}"/>
    <dgm:cxn modelId="{D9D685AB-7464-474D-9259-56797B0EB15E}" type="presOf" srcId="{AE83A1D0-E8C3-4BD4-92AE-AA9904CB90D0}" destId="{402D5827-E6AF-400A-BCF2-4DE5ECCCEF77}" srcOrd="1" destOrd="0" presId="urn:microsoft.com/office/officeart/2005/8/layout/hierarchy3"/>
    <dgm:cxn modelId="{5358DF5A-7407-4F5C-85F1-86C7ACEFE195}" type="presOf" srcId="{A0F29D63-C0D2-427E-B10C-CCF7AF0BB31E}" destId="{B745A904-3CE3-4B11-A1A0-6FCA07795703}" srcOrd="0" destOrd="0" presId="urn:microsoft.com/office/officeart/2005/8/layout/hierarchy3"/>
    <dgm:cxn modelId="{A8211FFA-21F2-4C61-9060-9AAFE6F56599}" type="presOf" srcId="{92FF8A90-5040-470A-B27F-2D0B8F924550}" destId="{1277A771-6E6C-4D19-91D4-311F13025313}" srcOrd="0" destOrd="0" presId="urn:microsoft.com/office/officeart/2005/8/layout/hierarchy3"/>
    <dgm:cxn modelId="{D42E2A62-71D1-4F7A-8F28-C94733D56673}" type="presOf" srcId="{A4B849BC-1F01-4D77-A485-75F409A71B52}" destId="{A51CF735-0D93-4EE3-BAF1-3438D091F412}" srcOrd="0" destOrd="0" presId="urn:microsoft.com/office/officeart/2005/8/layout/hierarchy3"/>
    <dgm:cxn modelId="{D5E4AC46-8E7F-40A0-8D32-8ED4926D0403}" type="presOf" srcId="{16637450-9364-4C25-9837-AAF8C60BCBC3}" destId="{F9701A55-A51A-47E2-A3C6-50E9F32A8979}" srcOrd="0" destOrd="0" presId="urn:microsoft.com/office/officeart/2005/8/layout/hierarchy3"/>
    <dgm:cxn modelId="{DBF2CD95-EBA9-43C2-B0A3-C3935F244EF5}" type="presOf" srcId="{6CE360CD-56FC-404E-894A-5239A8DCAD8F}" destId="{B471ABC4-3526-4AE5-8790-4D9D07B193D0}" srcOrd="0" destOrd="0" presId="urn:microsoft.com/office/officeart/2005/8/layout/hierarchy3"/>
    <dgm:cxn modelId="{C9FD6D62-7B7D-4760-AE89-8BA1153DDD76}" srcId="{A4B849BC-1F01-4D77-A485-75F409A71B52}" destId="{FFE9FEF7-48C0-4E4C-A175-5C918FB66CC7}" srcOrd="0" destOrd="0" parTransId="{E687B231-E8A0-4EC0-B33E-81A8C3A3B847}" sibTransId="{D835340E-0DAE-4E1D-BD9E-7BFA347DB4E2}"/>
    <dgm:cxn modelId="{0968C254-B17B-4908-A25A-C3B098DB72FE}" type="presOf" srcId="{8ADAD1CC-E697-4F69-94D8-F8CD65F93924}" destId="{7B227A48-B143-4A66-AE81-6F2E4C16DF82}" srcOrd="0" destOrd="0" presId="urn:microsoft.com/office/officeart/2005/8/layout/hierarchy3"/>
    <dgm:cxn modelId="{2DFB16AF-5AA4-400F-9A1F-183E70E2A010}" type="presOf" srcId="{CABB2E5E-2768-4CC7-8250-43F7AEE42E83}" destId="{059D2B9A-47B6-4BA4-AAC6-59E67CF9F9A5}" srcOrd="0" destOrd="0" presId="urn:microsoft.com/office/officeart/2005/8/layout/hierarchy3"/>
    <dgm:cxn modelId="{0DEB9977-DF77-49EA-B565-365FC88CE525}" type="presOf" srcId="{41E8822A-16F5-47B0-9F38-0C2B189025F3}" destId="{D8112D72-4D93-49B1-88AB-1207786A095C}" srcOrd="0" destOrd="0" presId="urn:microsoft.com/office/officeart/2005/8/layout/hierarchy3"/>
    <dgm:cxn modelId="{3DAB886B-3F5F-490D-93CB-12F0D890132A}" srcId="{C8E13C31-C0E1-437A-95D3-38AD00E62BF5}" destId="{41E8822A-16F5-47B0-9F38-0C2B189025F3}" srcOrd="2" destOrd="0" parTransId="{6181FD64-0859-4735-AE0F-0A6186AAF3C3}" sibTransId="{2AFAA6BB-520A-495C-945F-6789D78502C2}"/>
    <dgm:cxn modelId="{1F3EB1D3-9E0B-437F-95E3-074B9ABCF1E8}" srcId="{41E8822A-16F5-47B0-9F38-0C2B189025F3}" destId="{7AF1649D-3604-4D13-A0FA-2409D5D5F393}" srcOrd="1" destOrd="0" parTransId="{32822D34-0997-4DE8-9A2D-44634BCDAA92}" sibTransId="{93AA83B1-D7E1-4906-A26B-A8A587BDD608}"/>
    <dgm:cxn modelId="{8FF0FC13-70EA-4181-B661-321903CE573D}" type="presOf" srcId="{517C10A0-79A7-42C2-A4CB-F4DC4EE678D2}" destId="{A9E0C089-F3B6-4224-A9DF-8574B8500936}" srcOrd="0" destOrd="0" presId="urn:microsoft.com/office/officeart/2005/8/layout/hierarchy3"/>
    <dgm:cxn modelId="{7E04F4DE-F266-4C19-8000-02E46ED38E60}" srcId="{C8E13C31-C0E1-437A-95D3-38AD00E62BF5}" destId="{B40B2C6E-BAEB-4A96-B01F-E75AC6898CFD}" srcOrd="1" destOrd="0" parTransId="{157F86A9-3FFB-4760-8457-F99DA7B0B478}" sibTransId="{042CE090-9C97-4FEA-BB1A-85A7088C1503}"/>
    <dgm:cxn modelId="{339A93C0-0EEB-4F2B-9A66-83299D373328}" srcId="{AE83A1D0-E8C3-4BD4-92AE-AA9904CB90D0}" destId="{92FF8A90-5040-470A-B27F-2D0B8F924550}" srcOrd="1" destOrd="0" parTransId="{16637450-9364-4C25-9837-AAF8C60BCBC3}" sibTransId="{5A930EE9-90EF-46BB-BF45-02F443B59BCD}"/>
    <dgm:cxn modelId="{307D2BB0-318B-4965-9127-AE546E7C0492}" srcId="{CEEDF502-CFEE-40A3-943F-7FD01B6E590E}" destId="{24FAD573-4805-4A53-A9B6-ABEB11BB9CF0}" srcOrd="0" destOrd="0" parTransId="{6CE360CD-56FC-404E-894A-5239A8DCAD8F}" sibTransId="{65BDDBF6-0C51-4AEC-BB4A-F6ACFF6D88D9}"/>
    <dgm:cxn modelId="{E60F0C0D-133B-494E-987B-5CCBE3835BE4}" srcId="{C8E13C31-C0E1-437A-95D3-38AD00E62BF5}" destId="{A4B849BC-1F01-4D77-A485-75F409A71B52}" srcOrd="4" destOrd="0" parTransId="{B6E6FE29-E104-4FCC-B98C-E2CF536E8441}" sibTransId="{C40B5EF9-5EB9-4B21-848B-9677E94CB038}"/>
    <dgm:cxn modelId="{9DD53549-D560-4CE2-9A16-E359730EA633}" type="presOf" srcId="{8ADAD1CC-E697-4F69-94D8-F8CD65F93924}" destId="{5EA00E13-2C65-495E-9AF2-29A0CEACD928}" srcOrd="1" destOrd="0" presId="urn:microsoft.com/office/officeart/2005/8/layout/hierarchy3"/>
    <dgm:cxn modelId="{9B785072-2889-4A36-9801-D98722D00DBE}" srcId="{B40B2C6E-BAEB-4A96-B01F-E75AC6898CFD}" destId="{F954C3FF-F0ED-4BC3-A565-ED730F01178E}" srcOrd="1" destOrd="0" parTransId="{01F0BB37-A2CF-4C42-AAAE-95F02C50362D}" sibTransId="{97C3EE83-F436-454A-9C82-3BF1201AF392}"/>
    <dgm:cxn modelId="{5C5523AB-8F2D-473E-B7A8-9570AE09E0C1}" type="presOf" srcId="{D0B72F8A-5FD8-4226-B0A3-EE7C3EF4B7ED}" destId="{0CE71F2F-0A07-4A20-A948-56CDE5BB1E25}" srcOrd="0" destOrd="0" presId="urn:microsoft.com/office/officeart/2005/8/layout/hierarchy3"/>
    <dgm:cxn modelId="{0539FB2E-007B-4EB5-90DB-97C8BD901468}" type="presOf" srcId="{D15230F8-9B08-4FE1-8FDF-F03A7615BB63}" destId="{3C2A4F2F-360E-4C2B-95BC-557746B403DF}" srcOrd="0" destOrd="0" presId="urn:microsoft.com/office/officeart/2005/8/layout/hierarchy3"/>
    <dgm:cxn modelId="{57933739-8445-4573-9699-8CC026830308}" type="presOf" srcId="{5766EE33-A5A8-4795-AF61-042EBD317E18}" destId="{07978F3B-47F9-4A6F-807B-61E614CC521A}" srcOrd="0" destOrd="0" presId="urn:microsoft.com/office/officeart/2005/8/layout/hierarchy3"/>
    <dgm:cxn modelId="{89FCF8BE-F54F-404D-BE46-10B47724D21E}" type="presOf" srcId="{CEEDF502-CFEE-40A3-943F-7FD01B6E590E}" destId="{FBA76B92-C2D6-4215-9D38-1208BFA3CD65}" srcOrd="1" destOrd="0" presId="urn:microsoft.com/office/officeart/2005/8/layout/hierarchy3"/>
    <dgm:cxn modelId="{8AE5D096-36FE-48AF-A2B7-CE88EBCF92E4}" srcId="{C8E13C31-C0E1-437A-95D3-38AD00E62BF5}" destId="{AE83A1D0-E8C3-4BD4-92AE-AA9904CB90D0}" srcOrd="3" destOrd="0" parTransId="{3D6EDAF6-BCEC-432F-94FB-136CBD6BC3A6}" sibTransId="{ECA09E86-AAE6-4CCD-A55F-48B4BFB73843}"/>
    <dgm:cxn modelId="{68B413CC-23C6-4340-8320-64FD5826C212}" type="presOf" srcId="{92CF8FB8-9273-46A5-98AA-830497A9A270}" destId="{3B49EE8D-EF7B-42A0-9D71-39E32BA86C2F}" srcOrd="0" destOrd="0" presId="urn:microsoft.com/office/officeart/2005/8/layout/hierarchy3"/>
    <dgm:cxn modelId="{B93D1166-EB1A-4B5C-81B7-10FF273C3EF1}" srcId="{CEEDF502-CFEE-40A3-943F-7FD01B6E590E}" destId="{CABB2E5E-2768-4CC7-8250-43F7AEE42E83}" srcOrd="1" destOrd="0" parTransId="{9CC2F1A6-3AE8-41C7-A493-5311FCC1E9FF}" sibTransId="{85BBD4BD-2B17-4027-831A-97CAE38E7D79}"/>
    <dgm:cxn modelId="{A115CA96-7141-4853-8CAA-CAC7B22E08DC}" type="presOf" srcId="{E687B231-E8A0-4EC0-B33E-81A8C3A3B847}" destId="{D9F88A73-9C48-472E-8312-37FB141F2726}" srcOrd="0" destOrd="0" presId="urn:microsoft.com/office/officeart/2005/8/layout/hierarchy3"/>
    <dgm:cxn modelId="{A03DC49D-505C-4E48-B734-1C733E72FC6C}" type="presOf" srcId="{A4B849BC-1F01-4D77-A485-75F409A71B52}" destId="{D327C36C-78D6-40E6-822B-94A6C272B200}" srcOrd="1" destOrd="0" presId="urn:microsoft.com/office/officeart/2005/8/layout/hierarchy3"/>
    <dgm:cxn modelId="{4962FFE6-6A5D-41DC-856C-AB52CE88F732}" srcId="{B40B2C6E-BAEB-4A96-B01F-E75AC6898CFD}" destId="{5766EE33-A5A8-4795-AF61-042EBD317E18}" srcOrd="0" destOrd="0" parTransId="{D15230F8-9B08-4FE1-8FDF-F03A7615BB63}" sibTransId="{804DD39A-BF9E-4CBF-B68B-DC4D369FBB01}"/>
    <dgm:cxn modelId="{B8B577FA-6D2E-4F32-B4AA-CD975282E331}" type="presOf" srcId="{C8E13C31-C0E1-437A-95D3-38AD00E62BF5}" destId="{7155580A-F848-441B-BCDC-2A782188ABF1}" srcOrd="0" destOrd="0" presId="urn:microsoft.com/office/officeart/2005/8/layout/hierarchy3"/>
    <dgm:cxn modelId="{6C85E714-BA4B-448F-8C13-442E5178BDAC}" type="presOf" srcId="{9CC2F1A6-3AE8-41C7-A493-5311FCC1E9FF}" destId="{9D30F273-2346-40C3-8473-1660AE2E70E1}" srcOrd="0" destOrd="0" presId="urn:microsoft.com/office/officeart/2005/8/layout/hierarchy3"/>
    <dgm:cxn modelId="{8AB3E521-21EA-4732-A9AC-BC7BF8CFF9AE}" type="presOf" srcId="{FFE9FEF7-48C0-4E4C-A175-5C918FB66CC7}" destId="{B1DD3920-EF6B-4970-924E-A503AC916E1B}" srcOrd="0" destOrd="0" presId="urn:microsoft.com/office/officeart/2005/8/layout/hierarchy3"/>
    <dgm:cxn modelId="{7243720A-AD78-4377-82B7-702FBD0A3974}" type="presOf" srcId="{CEEDF502-CFEE-40A3-943F-7FD01B6E590E}" destId="{8803936C-243B-47CB-B47F-EEDD1B721255}" srcOrd="0" destOrd="0" presId="urn:microsoft.com/office/officeart/2005/8/layout/hierarchy3"/>
    <dgm:cxn modelId="{88CA206A-A0A0-41B4-A2A0-B241C0D65C35}" type="presOf" srcId="{B40B2C6E-BAEB-4A96-B01F-E75AC6898CFD}" destId="{E35B08F1-9CF1-49AC-9248-FF3A73C8D9F5}" srcOrd="1" destOrd="0" presId="urn:microsoft.com/office/officeart/2005/8/layout/hierarchy3"/>
    <dgm:cxn modelId="{896002EF-5700-4623-9A56-9FB25CFB3956}" type="presOf" srcId="{E6177A91-1671-44DA-AE6B-20C85B7D8598}" destId="{6DD9986C-FEBC-40D8-8763-D0275793B382}" srcOrd="0" destOrd="0" presId="urn:microsoft.com/office/officeart/2005/8/layout/hierarchy3"/>
    <dgm:cxn modelId="{B38C29E1-6DD6-4B53-AACB-C838CE804A86}" type="presOf" srcId="{1370F63F-DCF8-49FC-9C12-C0A9F1789288}" destId="{746021B7-12E2-4988-8AA2-31BD9CF6D876}" srcOrd="0" destOrd="0" presId="urn:microsoft.com/office/officeart/2005/8/layout/hierarchy3"/>
    <dgm:cxn modelId="{C5013DD3-AF38-4267-8CE8-62850524470C}" type="presOf" srcId="{C6901710-C79D-4A5E-B26C-ECF73A3918BC}" destId="{A1C29CB2-2078-465A-91FA-DE3BD0E65526}" srcOrd="0" destOrd="0" presId="urn:microsoft.com/office/officeart/2005/8/layout/hierarchy3"/>
    <dgm:cxn modelId="{B5BA8D5A-94D9-48E8-9447-AF995F307416}" srcId="{C8E13C31-C0E1-437A-95D3-38AD00E62BF5}" destId="{CEEDF502-CFEE-40A3-943F-7FD01B6E590E}" srcOrd="5" destOrd="0" parTransId="{5050706C-F7CC-4AB8-9A06-044455A195E9}" sibTransId="{1FB16399-031B-46BE-8782-84DB1E0CC022}"/>
    <dgm:cxn modelId="{5A0CD9F8-02FA-454C-A0DE-FF3CCBB36880}" type="presOf" srcId="{41E8822A-16F5-47B0-9F38-0C2B189025F3}" destId="{AD679C4F-9A13-483C-88D6-280241C16897}" srcOrd="1" destOrd="0" presId="urn:microsoft.com/office/officeart/2005/8/layout/hierarchy3"/>
    <dgm:cxn modelId="{FC4C86B7-5EC3-455E-BF08-F2522C80FBBB}" type="presOf" srcId="{01F0BB37-A2CF-4C42-AAAE-95F02C50362D}" destId="{8F09EA81-140B-44BC-AF06-E5A91E25836A}" srcOrd="0" destOrd="0" presId="urn:microsoft.com/office/officeart/2005/8/layout/hierarchy3"/>
    <dgm:cxn modelId="{A73D5BE9-7E72-4F5A-94A5-0F924E42677E}" srcId="{41E8822A-16F5-47B0-9F38-0C2B189025F3}" destId="{016BF6E2-DDA1-423E-80B0-AE352F9C8408}" srcOrd="0" destOrd="0" parTransId="{517C10A0-79A7-42C2-A4CB-F4DC4EE678D2}" sibTransId="{2A2FA1DA-46DB-49FB-8532-911A448C03EA}"/>
    <dgm:cxn modelId="{B7D81B72-7CDA-42A1-B6A1-26CFC00930B6}" type="presOf" srcId="{016BF6E2-DDA1-423E-80B0-AE352F9C8408}" destId="{F2B6AC49-97BC-401C-BC98-E17543D06B37}" srcOrd="0" destOrd="0" presId="urn:microsoft.com/office/officeart/2005/8/layout/hierarchy3"/>
    <dgm:cxn modelId="{CC0C9A91-FEC8-4DEB-8A05-58897884A7AC}" type="presOf" srcId="{32822D34-0997-4DE8-9A2D-44634BCDAA92}" destId="{5D04C4CA-B7B9-42E8-B280-19AA78EF2AED}" srcOrd="0" destOrd="0" presId="urn:microsoft.com/office/officeart/2005/8/layout/hierarchy3"/>
    <dgm:cxn modelId="{ECB72719-1702-4C0B-B1B5-6FD4A5A90930}" type="presOf" srcId="{C61C01D7-5A7B-4143-A0DB-E7A4B5D6A564}" destId="{D947B0F2-55A2-4E21-AC58-94C3C27C0F4D}" srcOrd="0" destOrd="0" presId="urn:microsoft.com/office/officeart/2005/8/layout/hierarchy3"/>
    <dgm:cxn modelId="{80144C7B-ADD4-42C7-A2A1-A13C2E685229}" type="presOf" srcId="{24FAD573-4805-4A53-A9B6-ABEB11BB9CF0}" destId="{40712B02-76BA-41A6-90AE-7AECBBF15D41}" srcOrd="0" destOrd="0" presId="urn:microsoft.com/office/officeart/2005/8/layout/hierarchy3"/>
    <dgm:cxn modelId="{CE4CAA24-646D-4E5F-8022-159083B46B51}" srcId="{A4B849BC-1F01-4D77-A485-75F409A71B52}" destId="{92CF8FB8-9273-46A5-98AA-830497A9A270}" srcOrd="1" destOrd="0" parTransId="{A0F29D63-C0D2-427E-B10C-CCF7AF0BB31E}" sibTransId="{467D1B99-2072-49F6-B610-86978F8C04A9}"/>
    <dgm:cxn modelId="{78187C4F-9F3B-4C3C-9F41-753A793F7CFC}" srcId="{AE83A1D0-E8C3-4BD4-92AE-AA9904CB90D0}" destId="{DED7B0FE-EB20-4F1A-B99E-1659DBFC7AD1}" srcOrd="0" destOrd="0" parTransId="{1370F63F-DCF8-49FC-9C12-C0A9F1789288}" sibTransId="{816A4F20-A0F3-43BE-9D91-C0FB0A613849}"/>
    <dgm:cxn modelId="{E642D05C-607D-4820-B236-47E3CB30928A}" type="presOf" srcId="{7AF1649D-3604-4D13-A0FA-2409D5D5F393}" destId="{D1441A4E-9D61-4B76-9C8F-5A9516779F4E}" srcOrd="0" destOrd="0" presId="urn:microsoft.com/office/officeart/2005/8/layout/hierarchy3"/>
    <dgm:cxn modelId="{7614CAC0-0A10-4DF6-A943-92E26AB7DE46}" type="presParOf" srcId="{7155580A-F848-441B-BCDC-2A782188ABF1}" destId="{D375277B-B8EC-4501-8775-43A431B013C3}" srcOrd="0" destOrd="0" presId="urn:microsoft.com/office/officeart/2005/8/layout/hierarchy3"/>
    <dgm:cxn modelId="{63E075D9-1C8B-4E3B-BF7F-AD1AC705E831}" type="presParOf" srcId="{D375277B-B8EC-4501-8775-43A431B013C3}" destId="{5770857E-C16B-487D-B063-6D5C92FC9245}" srcOrd="0" destOrd="0" presId="urn:microsoft.com/office/officeart/2005/8/layout/hierarchy3"/>
    <dgm:cxn modelId="{93342A65-778A-4EF2-B0A3-45B27010EC27}" type="presParOf" srcId="{5770857E-C16B-487D-B063-6D5C92FC9245}" destId="{7B227A48-B143-4A66-AE81-6F2E4C16DF82}" srcOrd="0" destOrd="0" presId="urn:microsoft.com/office/officeart/2005/8/layout/hierarchy3"/>
    <dgm:cxn modelId="{6903B755-D03C-4371-86B7-05EF8F5737F7}" type="presParOf" srcId="{5770857E-C16B-487D-B063-6D5C92FC9245}" destId="{5EA00E13-2C65-495E-9AF2-29A0CEACD928}" srcOrd="1" destOrd="0" presId="urn:microsoft.com/office/officeart/2005/8/layout/hierarchy3"/>
    <dgm:cxn modelId="{84113563-404B-4CBC-ADE3-67ADF689049F}" type="presParOf" srcId="{D375277B-B8EC-4501-8775-43A431B013C3}" destId="{2B82D4A2-1A2B-4766-9068-776ED6AA02AC}" srcOrd="1" destOrd="0" presId="urn:microsoft.com/office/officeart/2005/8/layout/hierarchy3"/>
    <dgm:cxn modelId="{51CAEDC0-8F86-483A-9D3A-94F5A1580B83}" type="presParOf" srcId="{2B82D4A2-1A2B-4766-9068-776ED6AA02AC}" destId="{6DD9986C-FEBC-40D8-8763-D0275793B382}" srcOrd="0" destOrd="0" presId="urn:microsoft.com/office/officeart/2005/8/layout/hierarchy3"/>
    <dgm:cxn modelId="{8C3FD792-E964-48FC-B1B4-301C3D356B30}" type="presParOf" srcId="{2B82D4A2-1A2B-4766-9068-776ED6AA02AC}" destId="{D947B0F2-55A2-4E21-AC58-94C3C27C0F4D}" srcOrd="1" destOrd="0" presId="urn:microsoft.com/office/officeart/2005/8/layout/hierarchy3"/>
    <dgm:cxn modelId="{0B7E9A48-60A6-4A06-A510-74C326903FAA}" type="presParOf" srcId="{2B82D4A2-1A2B-4766-9068-776ED6AA02AC}" destId="{0CE71F2F-0A07-4A20-A948-56CDE5BB1E25}" srcOrd="2" destOrd="0" presId="urn:microsoft.com/office/officeart/2005/8/layout/hierarchy3"/>
    <dgm:cxn modelId="{4C5F0FBF-5BBB-4DE6-AAAB-757538E6BB0E}" type="presParOf" srcId="{2B82D4A2-1A2B-4766-9068-776ED6AA02AC}" destId="{A1C29CB2-2078-465A-91FA-DE3BD0E65526}" srcOrd="3" destOrd="0" presId="urn:microsoft.com/office/officeart/2005/8/layout/hierarchy3"/>
    <dgm:cxn modelId="{AAF46EA6-64CD-454F-8379-66B37707E6F2}" type="presParOf" srcId="{7155580A-F848-441B-BCDC-2A782188ABF1}" destId="{FC55D38F-8A08-4935-810F-3497DF3AE71F}" srcOrd="1" destOrd="0" presId="urn:microsoft.com/office/officeart/2005/8/layout/hierarchy3"/>
    <dgm:cxn modelId="{C4D43B89-CA8B-4C5E-B3DD-29E10666FB89}" type="presParOf" srcId="{FC55D38F-8A08-4935-810F-3497DF3AE71F}" destId="{B1A0DD1E-7827-4D95-A299-65165BBCCFA7}" srcOrd="0" destOrd="0" presId="urn:microsoft.com/office/officeart/2005/8/layout/hierarchy3"/>
    <dgm:cxn modelId="{7E6D561F-05EE-4667-B56A-76C5E3B5EAB9}" type="presParOf" srcId="{B1A0DD1E-7827-4D95-A299-65165BBCCFA7}" destId="{67E3F930-20B1-45E2-9F5B-E980BCB548EF}" srcOrd="0" destOrd="0" presId="urn:microsoft.com/office/officeart/2005/8/layout/hierarchy3"/>
    <dgm:cxn modelId="{2A9F8B42-56E6-4B16-A149-C63F3E0DAE04}" type="presParOf" srcId="{B1A0DD1E-7827-4D95-A299-65165BBCCFA7}" destId="{E35B08F1-9CF1-49AC-9248-FF3A73C8D9F5}" srcOrd="1" destOrd="0" presId="urn:microsoft.com/office/officeart/2005/8/layout/hierarchy3"/>
    <dgm:cxn modelId="{EC88B398-C5F5-4DEC-AF11-07E77D61B122}" type="presParOf" srcId="{FC55D38F-8A08-4935-810F-3497DF3AE71F}" destId="{DBF6453B-204B-4E14-889D-3FBAF8BFC2A1}" srcOrd="1" destOrd="0" presId="urn:microsoft.com/office/officeart/2005/8/layout/hierarchy3"/>
    <dgm:cxn modelId="{3EA1B6BE-E0B7-4C80-A248-A235E717B7F9}" type="presParOf" srcId="{DBF6453B-204B-4E14-889D-3FBAF8BFC2A1}" destId="{3C2A4F2F-360E-4C2B-95BC-557746B403DF}" srcOrd="0" destOrd="0" presId="urn:microsoft.com/office/officeart/2005/8/layout/hierarchy3"/>
    <dgm:cxn modelId="{838A38BA-7B33-4495-9955-C20470E295D9}" type="presParOf" srcId="{DBF6453B-204B-4E14-889D-3FBAF8BFC2A1}" destId="{07978F3B-47F9-4A6F-807B-61E614CC521A}" srcOrd="1" destOrd="0" presId="urn:microsoft.com/office/officeart/2005/8/layout/hierarchy3"/>
    <dgm:cxn modelId="{0BEDE7E3-E51F-4D01-9926-64996AC91A2A}" type="presParOf" srcId="{DBF6453B-204B-4E14-889D-3FBAF8BFC2A1}" destId="{8F09EA81-140B-44BC-AF06-E5A91E25836A}" srcOrd="2" destOrd="0" presId="urn:microsoft.com/office/officeart/2005/8/layout/hierarchy3"/>
    <dgm:cxn modelId="{CB2EC939-1478-45FF-BA2C-603301F540B8}" type="presParOf" srcId="{DBF6453B-204B-4E14-889D-3FBAF8BFC2A1}" destId="{2F97554E-F36B-4C55-B325-925805A39C15}" srcOrd="3" destOrd="0" presId="urn:microsoft.com/office/officeart/2005/8/layout/hierarchy3"/>
    <dgm:cxn modelId="{F8DE24C9-FC0C-43BE-870E-88730A9F2435}" type="presParOf" srcId="{7155580A-F848-441B-BCDC-2A782188ABF1}" destId="{5D790665-EE34-4A23-889B-7912DB0A79B3}" srcOrd="2" destOrd="0" presId="urn:microsoft.com/office/officeart/2005/8/layout/hierarchy3"/>
    <dgm:cxn modelId="{161D208A-CAE5-4D15-9337-EE7933F0966B}" type="presParOf" srcId="{5D790665-EE34-4A23-889B-7912DB0A79B3}" destId="{74321E5A-93CD-48C5-AD17-BCBA85EBB559}" srcOrd="0" destOrd="0" presId="urn:microsoft.com/office/officeart/2005/8/layout/hierarchy3"/>
    <dgm:cxn modelId="{DED7A794-7E3D-4941-80C5-3DC2ACC914F7}" type="presParOf" srcId="{74321E5A-93CD-48C5-AD17-BCBA85EBB559}" destId="{D8112D72-4D93-49B1-88AB-1207786A095C}" srcOrd="0" destOrd="0" presId="urn:microsoft.com/office/officeart/2005/8/layout/hierarchy3"/>
    <dgm:cxn modelId="{DFCBC68B-8BAF-4AB1-A2D9-44A3A185E72F}" type="presParOf" srcId="{74321E5A-93CD-48C5-AD17-BCBA85EBB559}" destId="{AD679C4F-9A13-483C-88D6-280241C16897}" srcOrd="1" destOrd="0" presId="urn:microsoft.com/office/officeart/2005/8/layout/hierarchy3"/>
    <dgm:cxn modelId="{8EA3D1EE-CF16-4131-9FC1-4BA6415DFA86}" type="presParOf" srcId="{5D790665-EE34-4A23-889B-7912DB0A79B3}" destId="{41BAADE8-4058-498E-9A70-F600F578C8BD}" srcOrd="1" destOrd="0" presId="urn:microsoft.com/office/officeart/2005/8/layout/hierarchy3"/>
    <dgm:cxn modelId="{81AB8892-DFEC-4B4F-87F5-74832093B201}" type="presParOf" srcId="{41BAADE8-4058-498E-9A70-F600F578C8BD}" destId="{A9E0C089-F3B6-4224-A9DF-8574B8500936}" srcOrd="0" destOrd="0" presId="urn:microsoft.com/office/officeart/2005/8/layout/hierarchy3"/>
    <dgm:cxn modelId="{C416F501-9F4D-4556-AD5A-C2B08A8C6959}" type="presParOf" srcId="{41BAADE8-4058-498E-9A70-F600F578C8BD}" destId="{F2B6AC49-97BC-401C-BC98-E17543D06B37}" srcOrd="1" destOrd="0" presId="urn:microsoft.com/office/officeart/2005/8/layout/hierarchy3"/>
    <dgm:cxn modelId="{323A17FA-A3A4-4D1C-8DE6-E0593FDF78DE}" type="presParOf" srcId="{41BAADE8-4058-498E-9A70-F600F578C8BD}" destId="{5D04C4CA-B7B9-42E8-B280-19AA78EF2AED}" srcOrd="2" destOrd="0" presId="urn:microsoft.com/office/officeart/2005/8/layout/hierarchy3"/>
    <dgm:cxn modelId="{C8B640AE-0D33-4916-9E6B-FBA1B8DA1DC3}" type="presParOf" srcId="{41BAADE8-4058-498E-9A70-F600F578C8BD}" destId="{D1441A4E-9D61-4B76-9C8F-5A9516779F4E}" srcOrd="3" destOrd="0" presId="urn:microsoft.com/office/officeart/2005/8/layout/hierarchy3"/>
    <dgm:cxn modelId="{D9286CEC-F036-4BAD-9435-ECCD30495CA0}" type="presParOf" srcId="{7155580A-F848-441B-BCDC-2A782188ABF1}" destId="{51F3AB26-D260-4581-8115-37B83E313871}" srcOrd="3" destOrd="0" presId="urn:microsoft.com/office/officeart/2005/8/layout/hierarchy3"/>
    <dgm:cxn modelId="{59CB516F-7497-4948-A214-DEB9B5FC6052}" type="presParOf" srcId="{51F3AB26-D260-4581-8115-37B83E313871}" destId="{B54DD24F-BC87-4401-A4BF-F00EA04CEEAB}" srcOrd="0" destOrd="0" presId="urn:microsoft.com/office/officeart/2005/8/layout/hierarchy3"/>
    <dgm:cxn modelId="{40AF8F00-2718-4A1E-A8BE-1BF80673D186}" type="presParOf" srcId="{B54DD24F-BC87-4401-A4BF-F00EA04CEEAB}" destId="{266CA70E-01D8-4BA1-9D79-34350A649E25}" srcOrd="0" destOrd="0" presId="urn:microsoft.com/office/officeart/2005/8/layout/hierarchy3"/>
    <dgm:cxn modelId="{FC9A4C82-ED6C-424B-A52E-CA32F0BAAFAA}" type="presParOf" srcId="{B54DD24F-BC87-4401-A4BF-F00EA04CEEAB}" destId="{402D5827-E6AF-400A-BCF2-4DE5ECCCEF77}" srcOrd="1" destOrd="0" presId="urn:microsoft.com/office/officeart/2005/8/layout/hierarchy3"/>
    <dgm:cxn modelId="{62E87DF1-E53C-4041-9A4C-E16F5ADA5083}" type="presParOf" srcId="{51F3AB26-D260-4581-8115-37B83E313871}" destId="{F7D207ED-D642-4C19-97DF-9E50FDB14588}" srcOrd="1" destOrd="0" presId="urn:microsoft.com/office/officeart/2005/8/layout/hierarchy3"/>
    <dgm:cxn modelId="{4BEA9BEE-AE1A-4C1B-AC5E-5E2E2651DE50}" type="presParOf" srcId="{F7D207ED-D642-4C19-97DF-9E50FDB14588}" destId="{746021B7-12E2-4988-8AA2-31BD9CF6D876}" srcOrd="0" destOrd="0" presId="urn:microsoft.com/office/officeart/2005/8/layout/hierarchy3"/>
    <dgm:cxn modelId="{071B8388-026C-4209-94B0-B608A2951E14}" type="presParOf" srcId="{F7D207ED-D642-4C19-97DF-9E50FDB14588}" destId="{A575092A-EB71-4013-9935-25DDBF29DC12}" srcOrd="1" destOrd="0" presId="urn:microsoft.com/office/officeart/2005/8/layout/hierarchy3"/>
    <dgm:cxn modelId="{7978BBAD-680A-4338-9F96-1137BE075C63}" type="presParOf" srcId="{F7D207ED-D642-4C19-97DF-9E50FDB14588}" destId="{F9701A55-A51A-47E2-A3C6-50E9F32A8979}" srcOrd="2" destOrd="0" presId="urn:microsoft.com/office/officeart/2005/8/layout/hierarchy3"/>
    <dgm:cxn modelId="{B09EBCF2-4C80-45B3-8660-A6FE121CE41B}" type="presParOf" srcId="{F7D207ED-D642-4C19-97DF-9E50FDB14588}" destId="{1277A771-6E6C-4D19-91D4-311F13025313}" srcOrd="3" destOrd="0" presId="urn:microsoft.com/office/officeart/2005/8/layout/hierarchy3"/>
    <dgm:cxn modelId="{17B2FB3E-3738-4CDA-B295-003F1F12CE77}" type="presParOf" srcId="{7155580A-F848-441B-BCDC-2A782188ABF1}" destId="{95CDD297-97A5-4916-B941-C98C258CA98C}" srcOrd="4" destOrd="0" presId="urn:microsoft.com/office/officeart/2005/8/layout/hierarchy3"/>
    <dgm:cxn modelId="{9DCF9F1B-9EB8-4432-9930-1331990BC000}" type="presParOf" srcId="{95CDD297-97A5-4916-B941-C98C258CA98C}" destId="{5EADB382-0B4B-45D1-AC54-F766906A5145}" srcOrd="0" destOrd="0" presId="urn:microsoft.com/office/officeart/2005/8/layout/hierarchy3"/>
    <dgm:cxn modelId="{F70EBBA6-7DC4-4A7C-A87E-6E98895F64A7}" type="presParOf" srcId="{5EADB382-0B4B-45D1-AC54-F766906A5145}" destId="{A51CF735-0D93-4EE3-BAF1-3438D091F412}" srcOrd="0" destOrd="0" presId="urn:microsoft.com/office/officeart/2005/8/layout/hierarchy3"/>
    <dgm:cxn modelId="{EA791774-9266-4BD8-96B2-E274231173B5}" type="presParOf" srcId="{5EADB382-0B4B-45D1-AC54-F766906A5145}" destId="{D327C36C-78D6-40E6-822B-94A6C272B200}" srcOrd="1" destOrd="0" presId="urn:microsoft.com/office/officeart/2005/8/layout/hierarchy3"/>
    <dgm:cxn modelId="{229E2AE4-52F8-442A-A533-4CDCDB2057EC}" type="presParOf" srcId="{95CDD297-97A5-4916-B941-C98C258CA98C}" destId="{CC8FA648-EEE7-4C20-A681-338A30A899AA}" srcOrd="1" destOrd="0" presId="urn:microsoft.com/office/officeart/2005/8/layout/hierarchy3"/>
    <dgm:cxn modelId="{27E145BF-A32A-437C-8C8F-FB5948CF5A0E}" type="presParOf" srcId="{CC8FA648-EEE7-4C20-A681-338A30A899AA}" destId="{D9F88A73-9C48-472E-8312-37FB141F2726}" srcOrd="0" destOrd="0" presId="urn:microsoft.com/office/officeart/2005/8/layout/hierarchy3"/>
    <dgm:cxn modelId="{E9FFCAC5-B08B-4536-B9AB-656DA21F0859}" type="presParOf" srcId="{CC8FA648-EEE7-4C20-A681-338A30A899AA}" destId="{B1DD3920-EF6B-4970-924E-A503AC916E1B}" srcOrd="1" destOrd="0" presId="urn:microsoft.com/office/officeart/2005/8/layout/hierarchy3"/>
    <dgm:cxn modelId="{4AF75788-1D95-4372-9EBE-C3B5DAD39507}" type="presParOf" srcId="{CC8FA648-EEE7-4C20-A681-338A30A899AA}" destId="{B745A904-3CE3-4B11-A1A0-6FCA07795703}" srcOrd="2" destOrd="0" presId="urn:microsoft.com/office/officeart/2005/8/layout/hierarchy3"/>
    <dgm:cxn modelId="{6F1B3994-D1FE-43AA-BFF6-BF662C0BFFAE}" type="presParOf" srcId="{CC8FA648-EEE7-4C20-A681-338A30A899AA}" destId="{3B49EE8D-EF7B-42A0-9D71-39E32BA86C2F}" srcOrd="3" destOrd="0" presId="urn:microsoft.com/office/officeart/2005/8/layout/hierarchy3"/>
    <dgm:cxn modelId="{88615924-F336-42DE-8398-FA54F616D08B}" type="presParOf" srcId="{7155580A-F848-441B-BCDC-2A782188ABF1}" destId="{D70DC7D1-359D-4306-BD8C-7FD8CAA1EDD1}" srcOrd="5" destOrd="0" presId="urn:microsoft.com/office/officeart/2005/8/layout/hierarchy3"/>
    <dgm:cxn modelId="{80C29DA3-0203-4FCB-9732-29140C4D2CCC}" type="presParOf" srcId="{D70DC7D1-359D-4306-BD8C-7FD8CAA1EDD1}" destId="{77ED3B9B-CA45-4C19-BF2F-821DFBA77408}" srcOrd="0" destOrd="0" presId="urn:microsoft.com/office/officeart/2005/8/layout/hierarchy3"/>
    <dgm:cxn modelId="{FCCE95C9-8A93-414A-9AA9-3D72DF1C666F}" type="presParOf" srcId="{77ED3B9B-CA45-4C19-BF2F-821DFBA77408}" destId="{8803936C-243B-47CB-B47F-EEDD1B721255}" srcOrd="0" destOrd="0" presId="urn:microsoft.com/office/officeart/2005/8/layout/hierarchy3"/>
    <dgm:cxn modelId="{A95099E0-6651-432E-A4EA-7227F164A20C}" type="presParOf" srcId="{77ED3B9B-CA45-4C19-BF2F-821DFBA77408}" destId="{FBA76B92-C2D6-4215-9D38-1208BFA3CD65}" srcOrd="1" destOrd="0" presId="urn:microsoft.com/office/officeart/2005/8/layout/hierarchy3"/>
    <dgm:cxn modelId="{ACB2A5C3-DEBB-4163-818C-59423AFFC409}" type="presParOf" srcId="{D70DC7D1-359D-4306-BD8C-7FD8CAA1EDD1}" destId="{E38612F5-1BDB-42FD-82B4-0EFEACE10255}" srcOrd="1" destOrd="0" presId="urn:microsoft.com/office/officeart/2005/8/layout/hierarchy3"/>
    <dgm:cxn modelId="{42E006EA-5E79-42B9-92FD-E2F23471D3A3}" type="presParOf" srcId="{E38612F5-1BDB-42FD-82B4-0EFEACE10255}" destId="{B471ABC4-3526-4AE5-8790-4D9D07B193D0}" srcOrd="0" destOrd="0" presId="urn:microsoft.com/office/officeart/2005/8/layout/hierarchy3"/>
    <dgm:cxn modelId="{AF9BE22A-C087-4B92-8287-65625E801BC1}" type="presParOf" srcId="{E38612F5-1BDB-42FD-82B4-0EFEACE10255}" destId="{40712B02-76BA-41A6-90AE-7AECBBF15D41}" srcOrd="1" destOrd="0" presId="urn:microsoft.com/office/officeart/2005/8/layout/hierarchy3"/>
    <dgm:cxn modelId="{26793440-37A7-4C29-8415-CE18C98A3C38}" type="presParOf" srcId="{E38612F5-1BDB-42FD-82B4-0EFEACE10255}" destId="{9D30F273-2346-40C3-8473-1660AE2E70E1}" srcOrd="2" destOrd="0" presId="urn:microsoft.com/office/officeart/2005/8/layout/hierarchy3"/>
    <dgm:cxn modelId="{232CCB96-DF0B-4A3A-8F28-017F43ED80D1}" type="presParOf" srcId="{E38612F5-1BDB-42FD-82B4-0EFEACE10255}" destId="{059D2B9A-47B6-4BA4-AAC6-59E67CF9F9A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C40D5-15C4-4D55-8093-B0CA4CC2B4B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TW" altLang="en-US"/>
        </a:p>
      </dgm:t>
    </dgm:pt>
    <dgm:pt modelId="{A0EAB4F0-3890-4D7D-8FCC-5391935D1262}">
      <dgm:prSet custT="1"/>
      <dgm:spPr/>
      <dgm:t>
        <a:bodyPr/>
        <a:lstStyle/>
        <a:p>
          <a:pPr rtl="0"/>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選修課程</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rtl="0"/>
          <a:r>
            <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rtl="0"/>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獨立研究社團</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5698B0A4-959A-4BC2-8CB0-4781E733A7CC}" type="parTrans" cxnId="{2D94B93B-FB3E-4915-8F91-9DB240C7DF60}">
      <dgm:prSet/>
      <dgm:spPr/>
      <dgm:t>
        <a:bodyPr/>
        <a:lstStyle/>
        <a:p>
          <a:endParaRPr lang="zh-TW" altLang="en-US"/>
        </a:p>
      </dgm:t>
    </dgm:pt>
    <dgm:pt modelId="{A5F26BFE-B143-4308-8572-402C649C36BA}" type="sibTrans" cxnId="{2D94B93B-FB3E-4915-8F91-9DB240C7DF60}">
      <dgm:prSet/>
      <dgm:spPr/>
      <dgm:t>
        <a:bodyPr/>
        <a:lstStyle/>
        <a:p>
          <a:endParaRPr lang="zh-TW" altLang="en-US"/>
        </a:p>
      </dgm:t>
    </dgm:pt>
    <dgm:pt modelId="{C27B0A45-5FFD-4A58-95D7-E8E39C6C71BA}" type="pres">
      <dgm:prSet presAssocID="{D9BC40D5-15C4-4D55-8093-B0CA4CC2B4BF}" presName="compositeShape" presStyleCnt="0">
        <dgm:presLayoutVars>
          <dgm:dir/>
          <dgm:resizeHandles/>
        </dgm:presLayoutVars>
      </dgm:prSet>
      <dgm:spPr/>
      <dgm:t>
        <a:bodyPr/>
        <a:lstStyle/>
        <a:p>
          <a:endParaRPr lang="zh-TW" altLang="en-US"/>
        </a:p>
      </dgm:t>
    </dgm:pt>
    <dgm:pt modelId="{D25B1B1B-18DE-4A24-977C-A5D59BD95813}" type="pres">
      <dgm:prSet presAssocID="{D9BC40D5-15C4-4D55-8093-B0CA4CC2B4BF}" presName="pyramid" presStyleLbl="node1" presStyleIdx="0" presStyleCnt="1"/>
      <dgm:spPr/>
    </dgm:pt>
    <dgm:pt modelId="{B72CB1FB-42B8-45AC-86F9-F3D809EF8C29}" type="pres">
      <dgm:prSet presAssocID="{D9BC40D5-15C4-4D55-8093-B0CA4CC2B4BF}" presName="theList" presStyleCnt="0"/>
      <dgm:spPr/>
    </dgm:pt>
    <dgm:pt modelId="{52A8BC4D-F9A3-4EB3-B23B-DF880F7F2AA8}" type="pres">
      <dgm:prSet presAssocID="{A0EAB4F0-3890-4D7D-8FCC-5391935D1262}" presName="aNode" presStyleLbl="fgAcc1" presStyleIdx="0" presStyleCnt="1" custScaleX="107811" custScaleY="496124">
        <dgm:presLayoutVars>
          <dgm:bulletEnabled val="1"/>
        </dgm:presLayoutVars>
      </dgm:prSet>
      <dgm:spPr/>
      <dgm:t>
        <a:bodyPr/>
        <a:lstStyle/>
        <a:p>
          <a:endParaRPr lang="zh-TW" altLang="en-US"/>
        </a:p>
      </dgm:t>
    </dgm:pt>
    <dgm:pt modelId="{7AEC877E-080C-41F1-B335-6ED7EF4FAAE7}" type="pres">
      <dgm:prSet presAssocID="{A0EAB4F0-3890-4D7D-8FCC-5391935D1262}" presName="aSpace" presStyleCnt="0"/>
      <dgm:spPr/>
    </dgm:pt>
  </dgm:ptLst>
  <dgm:cxnLst>
    <dgm:cxn modelId="{D5649331-7FC8-4D7B-89BB-3EA50AD7F856}" type="presOf" srcId="{A0EAB4F0-3890-4D7D-8FCC-5391935D1262}" destId="{52A8BC4D-F9A3-4EB3-B23B-DF880F7F2AA8}" srcOrd="0" destOrd="0" presId="urn:microsoft.com/office/officeart/2005/8/layout/pyramid2"/>
    <dgm:cxn modelId="{2F8CE08B-BEBD-44E3-AAE2-8C6958EA99F7}" type="presOf" srcId="{D9BC40D5-15C4-4D55-8093-B0CA4CC2B4BF}" destId="{C27B0A45-5FFD-4A58-95D7-E8E39C6C71BA}" srcOrd="0" destOrd="0" presId="urn:microsoft.com/office/officeart/2005/8/layout/pyramid2"/>
    <dgm:cxn modelId="{2D94B93B-FB3E-4915-8F91-9DB240C7DF60}" srcId="{D9BC40D5-15C4-4D55-8093-B0CA4CC2B4BF}" destId="{A0EAB4F0-3890-4D7D-8FCC-5391935D1262}" srcOrd="0" destOrd="0" parTransId="{5698B0A4-959A-4BC2-8CB0-4781E733A7CC}" sibTransId="{A5F26BFE-B143-4308-8572-402C649C36BA}"/>
    <dgm:cxn modelId="{970BA981-3A4A-48A4-8E71-7D66823626F9}" type="presParOf" srcId="{C27B0A45-5FFD-4A58-95D7-E8E39C6C71BA}" destId="{D25B1B1B-18DE-4A24-977C-A5D59BD95813}" srcOrd="0" destOrd="0" presId="urn:microsoft.com/office/officeart/2005/8/layout/pyramid2"/>
    <dgm:cxn modelId="{3B6353B9-28DB-4890-AFEC-9C8D206A3DDD}" type="presParOf" srcId="{C27B0A45-5FFD-4A58-95D7-E8E39C6C71BA}" destId="{B72CB1FB-42B8-45AC-86F9-F3D809EF8C29}" srcOrd="1" destOrd="0" presId="urn:microsoft.com/office/officeart/2005/8/layout/pyramid2"/>
    <dgm:cxn modelId="{5E38D721-EA32-420E-A27D-BF63ACD3DFF7}" type="presParOf" srcId="{B72CB1FB-42B8-45AC-86F9-F3D809EF8C29}" destId="{52A8BC4D-F9A3-4EB3-B23B-DF880F7F2AA8}" srcOrd="0" destOrd="0" presId="urn:microsoft.com/office/officeart/2005/8/layout/pyramid2"/>
    <dgm:cxn modelId="{9E42D7C1-A92D-48D7-9887-A54E64C0D792}" type="presParOf" srcId="{B72CB1FB-42B8-45AC-86F9-F3D809EF8C29}" destId="{7AEC877E-080C-41F1-B335-6ED7EF4FAAE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C40D5-15C4-4D55-8093-B0CA4CC2B4B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TW" altLang="en-US"/>
        </a:p>
      </dgm:t>
    </dgm:pt>
    <dgm:pt modelId="{A0EAB4F0-3890-4D7D-8FCC-5391935D1262}">
      <dgm:prSet custT="1"/>
      <dgm:spPr/>
      <dgm:t>
        <a:bodyPr/>
        <a:lstStyle/>
        <a:p>
          <a:pPr rtl="0"/>
          <a:r>
            <a:rPr 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週</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課</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程</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rtl="0"/>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 優 教 育 方 案</a:t>
          </a:r>
          <a:endParaRPr lang="zh-TW"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5698B0A4-959A-4BC2-8CB0-4781E733A7CC}" type="parTrans" cxnId="{2D94B93B-FB3E-4915-8F91-9DB240C7DF60}">
      <dgm:prSet/>
      <dgm:spPr/>
      <dgm:t>
        <a:bodyPr/>
        <a:lstStyle/>
        <a:p>
          <a:endParaRPr lang="zh-TW" altLang="en-US"/>
        </a:p>
      </dgm:t>
    </dgm:pt>
    <dgm:pt modelId="{A5F26BFE-B143-4308-8572-402C649C36BA}" type="sibTrans" cxnId="{2D94B93B-FB3E-4915-8F91-9DB240C7DF60}">
      <dgm:prSet/>
      <dgm:spPr/>
      <dgm:t>
        <a:bodyPr/>
        <a:lstStyle/>
        <a:p>
          <a:endParaRPr lang="zh-TW" altLang="en-US"/>
        </a:p>
      </dgm:t>
    </dgm:pt>
    <dgm:pt modelId="{C27B0A45-5FFD-4A58-95D7-E8E39C6C71BA}" type="pres">
      <dgm:prSet presAssocID="{D9BC40D5-15C4-4D55-8093-B0CA4CC2B4BF}" presName="compositeShape" presStyleCnt="0">
        <dgm:presLayoutVars>
          <dgm:dir/>
          <dgm:resizeHandles/>
        </dgm:presLayoutVars>
      </dgm:prSet>
      <dgm:spPr/>
      <dgm:t>
        <a:bodyPr/>
        <a:lstStyle/>
        <a:p>
          <a:endParaRPr lang="zh-TW" altLang="en-US"/>
        </a:p>
      </dgm:t>
    </dgm:pt>
    <dgm:pt modelId="{D25B1B1B-18DE-4A24-977C-A5D59BD95813}" type="pres">
      <dgm:prSet presAssocID="{D9BC40D5-15C4-4D55-8093-B0CA4CC2B4BF}" presName="pyramid" presStyleLbl="node1" presStyleIdx="0" presStyleCnt="1"/>
      <dgm:spPr/>
    </dgm:pt>
    <dgm:pt modelId="{B72CB1FB-42B8-45AC-86F9-F3D809EF8C29}" type="pres">
      <dgm:prSet presAssocID="{D9BC40D5-15C4-4D55-8093-B0CA4CC2B4BF}" presName="theList" presStyleCnt="0"/>
      <dgm:spPr/>
    </dgm:pt>
    <dgm:pt modelId="{52A8BC4D-F9A3-4EB3-B23B-DF880F7F2AA8}" type="pres">
      <dgm:prSet presAssocID="{A0EAB4F0-3890-4D7D-8FCC-5391935D1262}" presName="aNode" presStyleLbl="fgAcc1" presStyleIdx="0" presStyleCnt="1">
        <dgm:presLayoutVars>
          <dgm:bulletEnabled val="1"/>
        </dgm:presLayoutVars>
      </dgm:prSet>
      <dgm:spPr/>
      <dgm:t>
        <a:bodyPr/>
        <a:lstStyle/>
        <a:p>
          <a:endParaRPr lang="zh-TW" altLang="en-US"/>
        </a:p>
      </dgm:t>
    </dgm:pt>
    <dgm:pt modelId="{7AEC877E-080C-41F1-B335-6ED7EF4FAAE7}" type="pres">
      <dgm:prSet presAssocID="{A0EAB4F0-3890-4D7D-8FCC-5391935D1262}" presName="aSpace" presStyleCnt="0"/>
      <dgm:spPr/>
    </dgm:pt>
  </dgm:ptLst>
  <dgm:cxnLst>
    <dgm:cxn modelId="{D5649331-7FC8-4D7B-89BB-3EA50AD7F856}" type="presOf" srcId="{A0EAB4F0-3890-4D7D-8FCC-5391935D1262}" destId="{52A8BC4D-F9A3-4EB3-B23B-DF880F7F2AA8}" srcOrd="0" destOrd="0" presId="urn:microsoft.com/office/officeart/2005/8/layout/pyramid2"/>
    <dgm:cxn modelId="{2F8CE08B-BEBD-44E3-AAE2-8C6958EA99F7}" type="presOf" srcId="{D9BC40D5-15C4-4D55-8093-B0CA4CC2B4BF}" destId="{C27B0A45-5FFD-4A58-95D7-E8E39C6C71BA}" srcOrd="0" destOrd="0" presId="urn:microsoft.com/office/officeart/2005/8/layout/pyramid2"/>
    <dgm:cxn modelId="{2D94B93B-FB3E-4915-8F91-9DB240C7DF60}" srcId="{D9BC40D5-15C4-4D55-8093-B0CA4CC2B4BF}" destId="{A0EAB4F0-3890-4D7D-8FCC-5391935D1262}" srcOrd="0" destOrd="0" parTransId="{5698B0A4-959A-4BC2-8CB0-4781E733A7CC}" sibTransId="{A5F26BFE-B143-4308-8572-402C649C36BA}"/>
    <dgm:cxn modelId="{970BA981-3A4A-48A4-8E71-7D66823626F9}" type="presParOf" srcId="{C27B0A45-5FFD-4A58-95D7-E8E39C6C71BA}" destId="{D25B1B1B-18DE-4A24-977C-A5D59BD95813}" srcOrd="0" destOrd="0" presId="urn:microsoft.com/office/officeart/2005/8/layout/pyramid2"/>
    <dgm:cxn modelId="{3B6353B9-28DB-4890-AFEC-9C8D206A3DDD}" type="presParOf" srcId="{C27B0A45-5FFD-4A58-95D7-E8E39C6C71BA}" destId="{B72CB1FB-42B8-45AC-86F9-F3D809EF8C29}" srcOrd="1" destOrd="0" presId="urn:microsoft.com/office/officeart/2005/8/layout/pyramid2"/>
    <dgm:cxn modelId="{5E38D721-EA32-420E-A27D-BF63ACD3DFF7}" type="presParOf" srcId="{B72CB1FB-42B8-45AC-86F9-F3D809EF8C29}" destId="{52A8BC4D-F9A3-4EB3-B23B-DF880F7F2AA8}" srcOrd="0" destOrd="0" presId="urn:microsoft.com/office/officeart/2005/8/layout/pyramid2"/>
    <dgm:cxn modelId="{9E42D7C1-A92D-48D7-9887-A54E64C0D792}" type="presParOf" srcId="{B72CB1FB-42B8-45AC-86F9-F3D809EF8C29}" destId="{7AEC877E-080C-41F1-B335-6ED7EF4FAAE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BC40D5-15C4-4D55-8093-B0CA4CC2B4B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TW" altLang="en-US"/>
        </a:p>
      </dgm:t>
    </dgm:pt>
    <dgm:pt modelId="{A0EAB4F0-3890-4D7D-8FCC-5391935D1262}">
      <dgm:prSet/>
      <dgm:spPr/>
      <dgm:t>
        <a:bodyPr/>
        <a:lstStyle/>
        <a:p>
          <a:pPr rtl="0"/>
          <a:r>
            <a:rPr 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週六課程</a:t>
          </a:r>
          <a:endPar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rtl="0"/>
          <a:r>
            <a:rPr 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專題講座</a:t>
          </a:r>
          <a:endParaRPr lang="zh-TW"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5698B0A4-959A-4BC2-8CB0-4781E733A7CC}" type="parTrans" cxnId="{2D94B93B-FB3E-4915-8F91-9DB240C7DF60}">
      <dgm:prSet/>
      <dgm:spPr/>
      <dgm:t>
        <a:bodyPr/>
        <a:lstStyle/>
        <a:p>
          <a:endParaRPr lang="zh-TW" altLang="en-US"/>
        </a:p>
      </dgm:t>
    </dgm:pt>
    <dgm:pt modelId="{A5F26BFE-B143-4308-8572-402C649C36BA}" type="sibTrans" cxnId="{2D94B93B-FB3E-4915-8F91-9DB240C7DF60}">
      <dgm:prSet/>
      <dgm:spPr/>
      <dgm:t>
        <a:bodyPr/>
        <a:lstStyle/>
        <a:p>
          <a:endParaRPr lang="zh-TW" altLang="en-US"/>
        </a:p>
      </dgm:t>
    </dgm:pt>
    <dgm:pt modelId="{C27B0A45-5FFD-4A58-95D7-E8E39C6C71BA}" type="pres">
      <dgm:prSet presAssocID="{D9BC40D5-15C4-4D55-8093-B0CA4CC2B4BF}" presName="compositeShape" presStyleCnt="0">
        <dgm:presLayoutVars>
          <dgm:dir/>
          <dgm:resizeHandles/>
        </dgm:presLayoutVars>
      </dgm:prSet>
      <dgm:spPr/>
      <dgm:t>
        <a:bodyPr/>
        <a:lstStyle/>
        <a:p>
          <a:endParaRPr lang="zh-TW" altLang="en-US"/>
        </a:p>
      </dgm:t>
    </dgm:pt>
    <dgm:pt modelId="{D25B1B1B-18DE-4A24-977C-A5D59BD95813}" type="pres">
      <dgm:prSet presAssocID="{D9BC40D5-15C4-4D55-8093-B0CA4CC2B4BF}" presName="pyramid" presStyleLbl="node1" presStyleIdx="0" presStyleCnt="1"/>
      <dgm:spPr/>
    </dgm:pt>
    <dgm:pt modelId="{B72CB1FB-42B8-45AC-86F9-F3D809EF8C29}" type="pres">
      <dgm:prSet presAssocID="{D9BC40D5-15C4-4D55-8093-B0CA4CC2B4BF}" presName="theList" presStyleCnt="0"/>
      <dgm:spPr/>
    </dgm:pt>
    <dgm:pt modelId="{52A8BC4D-F9A3-4EB3-B23B-DF880F7F2AA8}" type="pres">
      <dgm:prSet presAssocID="{A0EAB4F0-3890-4D7D-8FCC-5391935D1262}" presName="aNode" presStyleLbl="fgAcc1" presStyleIdx="0" presStyleCnt="1">
        <dgm:presLayoutVars>
          <dgm:bulletEnabled val="1"/>
        </dgm:presLayoutVars>
      </dgm:prSet>
      <dgm:spPr/>
      <dgm:t>
        <a:bodyPr/>
        <a:lstStyle/>
        <a:p>
          <a:endParaRPr lang="zh-TW" altLang="en-US"/>
        </a:p>
      </dgm:t>
    </dgm:pt>
    <dgm:pt modelId="{7AEC877E-080C-41F1-B335-6ED7EF4FAAE7}" type="pres">
      <dgm:prSet presAssocID="{A0EAB4F0-3890-4D7D-8FCC-5391935D1262}" presName="aSpace" presStyleCnt="0"/>
      <dgm:spPr/>
    </dgm:pt>
  </dgm:ptLst>
  <dgm:cxnLst>
    <dgm:cxn modelId="{D5649331-7FC8-4D7B-89BB-3EA50AD7F856}" type="presOf" srcId="{A0EAB4F0-3890-4D7D-8FCC-5391935D1262}" destId="{52A8BC4D-F9A3-4EB3-B23B-DF880F7F2AA8}" srcOrd="0" destOrd="0" presId="urn:microsoft.com/office/officeart/2005/8/layout/pyramid2"/>
    <dgm:cxn modelId="{2F8CE08B-BEBD-44E3-AAE2-8C6958EA99F7}" type="presOf" srcId="{D9BC40D5-15C4-4D55-8093-B0CA4CC2B4BF}" destId="{C27B0A45-5FFD-4A58-95D7-E8E39C6C71BA}" srcOrd="0" destOrd="0" presId="urn:microsoft.com/office/officeart/2005/8/layout/pyramid2"/>
    <dgm:cxn modelId="{2D94B93B-FB3E-4915-8F91-9DB240C7DF60}" srcId="{D9BC40D5-15C4-4D55-8093-B0CA4CC2B4BF}" destId="{A0EAB4F0-3890-4D7D-8FCC-5391935D1262}" srcOrd="0" destOrd="0" parTransId="{5698B0A4-959A-4BC2-8CB0-4781E733A7CC}" sibTransId="{A5F26BFE-B143-4308-8572-402C649C36BA}"/>
    <dgm:cxn modelId="{970BA981-3A4A-48A4-8E71-7D66823626F9}" type="presParOf" srcId="{C27B0A45-5FFD-4A58-95D7-E8E39C6C71BA}" destId="{D25B1B1B-18DE-4A24-977C-A5D59BD95813}" srcOrd="0" destOrd="0" presId="urn:microsoft.com/office/officeart/2005/8/layout/pyramid2"/>
    <dgm:cxn modelId="{3B6353B9-28DB-4890-AFEC-9C8D206A3DDD}" type="presParOf" srcId="{C27B0A45-5FFD-4A58-95D7-E8E39C6C71BA}" destId="{B72CB1FB-42B8-45AC-86F9-F3D809EF8C29}" srcOrd="1" destOrd="0" presId="urn:microsoft.com/office/officeart/2005/8/layout/pyramid2"/>
    <dgm:cxn modelId="{5E38D721-EA32-420E-A27D-BF63ACD3DFF7}" type="presParOf" srcId="{B72CB1FB-42B8-45AC-86F9-F3D809EF8C29}" destId="{52A8BC4D-F9A3-4EB3-B23B-DF880F7F2AA8}" srcOrd="0" destOrd="0" presId="urn:microsoft.com/office/officeart/2005/8/layout/pyramid2"/>
    <dgm:cxn modelId="{9E42D7C1-A92D-48D7-9887-A54E64C0D792}" type="presParOf" srcId="{B72CB1FB-42B8-45AC-86F9-F3D809EF8C29}" destId="{7AEC877E-080C-41F1-B335-6ED7EF4FAAE7}" srcOrd="1"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BC40D5-15C4-4D55-8093-B0CA4CC2B4B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TW" altLang="en-US"/>
        </a:p>
      </dgm:t>
    </dgm:pt>
    <dgm:pt modelId="{A0EAB4F0-3890-4D7D-8FCC-5391935D1262}">
      <dgm:prSet/>
      <dgm:spPr/>
      <dgm:t>
        <a:bodyPr/>
        <a:lstStyle/>
        <a:p>
          <a:pPr rtl="0"/>
          <a:r>
            <a:rPr 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週六課程</a:t>
          </a:r>
          <a:endPar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rtl="0"/>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寒假昆蟲營</a:t>
          </a:r>
          <a:endParaRPr lang="zh-TW"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5698B0A4-959A-4BC2-8CB0-4781E733A7CC}" type="parTrans" cxnId="{2D94B93B-FB3E-4915-8F91-9DB240C7DF60}">
      <dgm:prSet/>
      <dgm:spPr/>
      <dgm:t>
        <a:bodyPr/>
        <a:lstStyle/>
        <a:p>
          <a:endParaRPr lang="zh-TW" altLang="en-US"/>
        </a:p>
      </dgm:t>
    </dgm:pt>
    <dgm:pt modelId="{A5F26BFE-B143-4308-8572-402C649C36BA}" type="sibTrans" cxnId="{2D94B93B-FB3E-4915-8F91-9DB240C7DF60}">
      <dgm:prSet/>
      <dgm:spPr/>
      <dgm:t>
        <a:bodyPr/>
        <a:lstStyle/>
        <a:p>
          <a:endParaRPr lang="zh-TW" altLang="en-US"/>
        </a:p>
      </dgm:t>
    </dgm:pt>
    <dgm:pt modelId="{C27B0A45-5FFD-4A58-95D7-E8E39C6C71BA}" type="pres">
      <dgm:prSet presAssocID="{D9BC40D5-15C4-4D55-8093-B0CA4CC2B4BF}" presName="compositeShape" presStyleCnt="0">
        <dgm:presLayoutVars>
          <dgm:dir/>
          <dgm:resizeHandles/>
        </dgm:presLayoutVars>
      </dgm:prSet>
      <dgm:spPr/>
      <dgm:t>
        <a:bodyPr/>
        <a:lstStyle/>
        <a:p>
          <a:endParaRPr lang="zh-TW" altLang="en-US"/>
        </a:p>
      </dgm:t>
    </dgm:pt>
    <dgm:pt modelId="{D25B1B1B-18DE-4A24-977C-A5D59BD95813}" type="pres">
      <dgm:prSet presAssocID="{D9BC40D5-15C4-4D55-8093-B0CA4CC2B4BF}" presName="pyramid" presStyleLbl="node1" presStyleIdx="0" presStyleCnt="1"/>
      <dgm:spPr/>
    </dgm:pt>
    <dgm:pt modelId="{B72CB1FB-42B8-45AC-86F9-F3D809EF8C29}" type="pres">
      <dgm:prSet presAssocID="{D9BC40D5-15C4-4D55-8093-B0CA4CC2B4BF}" presName="theList" presStyleCnt="0"/>
      <dgm:spPr/>
    </dgm:pt>
    <dgm:pt modelId="{52A8BC4D-F9A3-4EB3-B23B-DF880F7F2AA8}" type="pres">
      <dgm:prSet presAssocID="{A0EAB4F0-3890-4D7D-8FCC-5391935D1262}" presName="aNode" presStyleLbl="fgAcc1" presStyleIdx="0" presStyleCnt="1">
        <dgm:presLayoutVars>
          <dgm:bulletEnabled val="1"/>
        </dgm:presLayoutVars>
      </dgm:prSet>
      <dgm:spPr/>
      <dgm:t>
        <a:bodyPr/>
        <a:lstStyle/>
        <a:p>
          <a:endParaRPr lang="zh-TW" altLang="en-US"/>
        </a:p>
      </dgm:t>
    </dgm:pt>
    <dgm:pt modelId="{7AEC877E-080C-41F1-B335-6ED7EF4FAAE7}" type="pres">
      <dgm:prSet presAssocID="{A0EAB4F0-3890-4D7D-8FCC-5391935D1262}" presName="aSpace" presStyleCnt="0"/>
      <dgm:spPr/>
    </dgm:pt>
  </dgm:ptLst>
  <dgm:cxnLst>
    <dgm:cxn modelId="{D5649331-7FC8-4D7B-89BB-3EA50AD7F856}" type="presOf" srcId="{A0EAB4F0-3890-4D7D-8FCC-5391935D1262}" destId="{52A8BC4D-F9A3-4EB3-B23B-DF880F7F2AA8}" srcOrd="0" destOrd="0" presId="urn:microsoft.com/office/officeart/2005/8/layout/pyramid2"/>
    <dgm:cxn modelId="{2F8CE08B-BEBD-44E3-AAE2-8C6958EA99F7}" type="presOf" srcId="{D9BC40D5-15C4-4D55-8093-B0CA4CC2B4BF}" destId="{C27B0A45-5FFD-4A58-95D7-E8E39C6C71BA}" srcOrd="0" destOrd="0" presId="urn:microsoft.com/office/officeart/2005/8/layout/pyramid2"/>
    <dgm:cxn modelId="{2D94B93B-FB3E-4915-8F91-9DB240C7DF60}" srcId="{D9BC40D5-15C4-4D55-8093-B0CA4CC2B4BF}" destId="{A0EAB4F0-3890-4D7D-8FCC-5391935D1262}" srcOrd="0" destOrd="0" parTransId="{5698B0A4-959A-4BC2-8CB0-4781E733A7CC}" sibTransId="{A5F26BFE-B143-4308-8572-402C649C36BA}"/>
    <dgm:cxn modelId="{970BA981-3A4A-48A4-8E71-7D66823626F9}" type="presParOf" srcId="{C27B0A45-5FFD-4A58-95D7-E8E39C6C71BA}" destId="{D25B1B1B-18DE-4A24-977C-A5D59BD95813}" srcOrd="0" destOrd="0" presId="urn:microsoft.com/office/officeart/2005/8/layout/pyramid2"/>
    <dgm:cxn modelId="{3B6353B9-28DB-4890-AFEC-9C8D206A3DDD}" type="presParOf" srcId="{C27B0A45-5FFD-4A58-95D7-E8E39C6C71BA}" destId="{B72CB1FB-42B8-45AC-86F9-F3D809EF8C29}" srcOrd="1" destOrd="0" presId="urn:microsoft.com/office/officeart/2005/8/layout/pyramid2"/>
    <dgm:cxn modelId="{5E38D721-EA32-420E-A27D-BF63ACD3DFF7}" type="presParOf" srcId="{B72CB1FB-42B8-45AC-86F9-F3D809EF8C29}" destId="{52A8BC4D-F9A3-4EB3-B23B-DF880F7F2AA8}" srcOrd="0" destOrd="0" presId="urn:microsoft.com/office/officeart/2005/8/layout/pyramid2"/>
    <dgm:cxn modelId="{9E42D7C1-A92D-48D7-9887-A54E64C0D792}" type="presParOf" srcId="{B72CB1FB-42B8-45AC-86F9-F3D809EF8C29}" destId="{7AEC877E-080C-41F1-B335-6ED7EF4FAAE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BC40D5-15C4-4D55-8093-B0CA4CC2B4B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TW" altLang="en-US"/>
        </a:p>
      </dgm:t>
    </dgm:pt>
    <dgm:pt modelId="{A0EAB4F0-3890-4D7D-8FCC-5391935D1262}">
      <dgm:prSet custT="1"/>
      <dgm:spPr/>
      <dgm:t>
        <a:bodyPr/>
        <a:lstStyle/>
        <a:p>
          <a:pPr rtl="0"/>
          <a:r>
            <a:rPr lang="zh-TW" altLang="en-US" sz="2200" dirty="0" smtClean="0">
              <a:latin typeface="標楷體" panose="03000509000000000000" pitchFamily="65" charset="-120"/>
              <a:ea typeface="標楷體" panose="03000509000000000000" pitchFamily="65" charset="-120"/>
            </a:rPr>
            <a:t>寒假輔導多元課程</a:t>
          </a:r>
          <a:endParaRPr lang="en-US" altLang="zh-TW" sz="2200" dirty="0" smtClean="0">
            <a:latin typeface="標楷體" panose="03000509000000000000" pitchFamily="65" charset="-120"/>
            <a:ea typeface="標楷體" panose="03000509000000000000" pitchFamily="65" charset="-120"/>
          </a:endParaRPr>
        </a:p>
        <a:p>
          <a:pPr rtl="0"/>
          <a:r>
            <a:rPr lang="zh-TW" altLang="en-US" sz="2200" dirty="0" smtClean="0">
              <a:latin typeface="標楷體" panose="03000509000000000000" pitchFamily="65" charset="-120"/>
              <a:ea typeface="標楷體" panose="03000509000000000000" pitchFamily="65" charset="-120"/>
            </a:rPr>
            <a:t>科學實作</a:t>
          </a:r>
          <a:endParaRPr lang="en-US" altLang="zh-TW" sz="2200" dirty="0" smtClean="0">
            <a:latin typeface="標楷體" panose="03000509000000000000" pitchFamily="65" charset="-120"/>
            <a:ea typeface="標楷體" panose="03000509000000000000" pitchFamily="65" charset="-120"/>
          </a:endParaRPr>
        </a:p>
      </dgm:t>
    </dgm:pt>
    <dgm:pt modelId="{5698B0A4-959A-4BC2-8CB0-4781E733A7CC}" type="parTrans" cxnId="{2D94B93B-FB3E-4915-8F91-9DB240C7DF60}">
      <dgm:prSet/>
      <dgm:spPr/>
      <dgm:t>
        <a:bodyPr/>
        <a:lstStyle/>
        <a:p>
          <a:endParaRPr lang="zh-TW" altLang="en-US"/>
        </a:p>
      </dgm:t>
    </dgm:pt>
    <dgm:pt modelId="{A5F26BFE-B143-4308-8572-402C649C36BA}" type="sibTrans" cxnId="{2D94B93B-FB3E-4915-8F91-9DB240C7DF60}">
      <dgm:prSet/>
      <dgm:spPr/>
      <dgm:t>
        <a:bodyPr/>
        <a:lstStyle/>
        <a:p>
          <a:endParaRPr lang="zh-TW" altLang="en-US"/>
        </a:p>
      </dgm:t>
    </dgm:pt>
    <dgm:pt modelId="{C27B0A45-5FFD-4A58-95D7-E8E39C6C71BA}" type="pres">
      <dgm:prSet presAssocID="{D9BC40D5-15C4-4D55-8093-B0CA4CC2B4BF}" presName="compositeShape" presStyleCnt="0">
        <dgm:presLayoutVars>
          <dgm:dir/>
          <dgm:resizeHandles/>
        </dgm:presLayoutVars>
      </dgm:prSet>
      <dgm:spPr/>
      <dgm:t>
        <a:bodyPr/>
        <a:lstStyle/>
        <a:p>
          <a:endParaRPr lang="zh-TW" altLang="en-US"/>
        </a:p>
      </dgm:t>
    </dgm:pt>
    <dgm:pt modelId="{D25B1B1B-18DE-4A24-977C-A5D59BD95813}" type="pres">
      <dgm:prSet presAssocID="{D9BC40D5-15C4-4D55-8093-B0CA4CC2B4BF}" presName="pyramid" presStyleLbl="node1" presStyleIdx="0" presStyleCnt="1"/>
      <dgm:spPr/>
    </dgm:pt>
    <dgm:pt modelId="{B72CB1FB-42B8-45AC-86F9-F3D809EF8C29}" type="pres">
      <dgm:prSet presAssocID="{D9BC40D5-15C4-4D55-8093-B0CA4CC2B4BF}" presName="theList" presStyleCnt="0"/>
      <dgm:spPr/>
    </dgm:pt>
    <dgm:pt modelId="{52A8BC4D-F9A3-4EB3-B23B-DF880F7F2AA8}" type="pres">
      <dgm:prSet presAssocID="{A0EAB4F0-3890-4D7D-8FCC-5391935D1262}" presName="aNode" presStyleLbl="fgAcc1" presStyleIdx="0" presStyleCnt="1" custScaleY="119549">
        <dgm:presLayoutVars>
          <dgm:bulletEnabled val="1"/>
        </dgm:presLayoutVars>
      </dgm:prSet>
      <dgm:spPr/>
      <dgm:t>
        <a:bodyPr/>
        <a:lstStyle/>
        <a:p>
          <a:endParaRPr lang="zh-TW" altLang="en-US"/>
        </a:p>
      </dgm:t>
    </dgm:pt>
    <dgm:pt modelId="{7AEC877E-080C-41F1-B335-6ED7EF4FAAE7}" type="pres">
      <dgm:prSet presAssocID="{A0EAB4F0-3890-4D7D-8FCC-5391935D1262}" presName="aSpace" presStyleCnt="0"/>
      <dgm:spPr/>
    </dgm:pt>
  </dgm:ptLst>
  <dgm:cxnLst>
    <dgm:cxn modelId="{D5649331-7FC8-4D7B-89BB-3EA50AD7F856}" type="presOf" srcId="{A0EAB4F0-3890-4D7D-8FCC-5391935D1262}" destId="{52A8BC4D-F9A3-4EB3-B23B-DF880F7F2AA8}" srcOrd="0" destOrd="0" presId="urn:microsoft.com/office/officeart/2005/8/layout/pyramid2"/>
    <dgm:cxn modelId="{2F8CE08B-BEBD-44E3-AAE2-8C6958EA99F7}" type="presOf" srcId="{D9BC40D5-15C4-4D55-8093-B0CA4CC2B4BF}" destId="{C27B0A45-5FFD-4A58-95D7-E8E39C6C71BA}" srcOrd="0" destOrd="0" presId="urn:microsoft.com/office/officeart/2005/8/layout/pyramid2"/>
    <dgm:cxn modelId="{2D94B93B-FB3E-4915-8F91-9DB240C7DF60}" srcId="{D9BC40D5-15C4-4D55-8093-B0CA4CC2B4BF}" destId="{A0EAB4F0-3890-4D7D-8FCC-5391935D1262}" srcOrd="0" destOrd="0" parTransId="{5698B0A4-959A-4BC2-8CB0-4781E733A7CC}" sibTransId="{A5F26BFE-B143-4308-8572-402C649C36BA}"/>
    <dgm:cxn modelId="{970BA981-3A4A-48A4-8E71-7D66823626F9}" type="presParOf" srcId="{C27B0A45-5FFD-4A58-95D7-E8E39C6C71BA}" destId="{D25B1B1B-18DE-4A24-977C-A5D59BD95813}" srcOrd="0" destOrd="0" presId="urn:microsoft.com/office/officeart/2005/8/layout/pyramid2"/>
    <dgm:cxn modelId="{3B6353B9-28DB-4890-AFEC-9C8D206A3DDD}" type="presParOf" srcId="{C27B0A45-5FFD-4A58-95D7-E8E39C6C71BA}" destId="{B72CB1FB-42B8-45AC-86F9-F3D809EF8C29}" srcOrd="1" destOrd="0" presId="urn:microsoft.com/office/officeart/2005/8/layout/pyramid2"/>
    <dgm:cxn modelId="{5E38D721-EA32-420E-A27D-BF63ACD3DFF7}" type="presParOf" srcId="{B72CB1FB-42B8-45AC-86F9-F3D809EF8C29}" destId="{52A8BC4D-F9A3-4EB3-B23B-DF880F7F2AA8}" srcOrd="0" destOrd="0" presId="urn:microsoft.com/office/officeart/2005/8/layout/pyramid2"/>
    <dgm:cxn modelId="{9E42D7C1-A92D-48D7-9887-A54E64C0D792}" type="presParOf" srcId="{B72CB1FB-42B8-45AC-86F9-F3D809EF8C29}" destId="{7AEC877E-080C-41F1-B335-6ED7EF4FAAE7}"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27A48-B143-4A66-AE81-6F2E4C16DF82}">
      <dsp:nvSpPr>
        <dsp:cNvPr id="0" name=""/>
        <dsp:cNvSpPr/>
      </dsp:nvSpPr>
      <dsp:spPr>
        <a:xfrm>
          <a:off x="2626" y="1087400"/>
          <a:ext cx="1017678" cy="508839"/>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effectLst>
                <a:glow rad="228600">
                  <a:schemeClr val="accent6">
                    <a:lumMod val="50000"/>
                    <a:alpha val="40000"/>
                  </a:schemeClr>
                </a:glow>
              </a:effectLst>
              <a:latin typeface="標楷體" panose="03000509000000000000" pitchFamily="65" charset="-120"/>
              <a:ea typeface="標楷體" panose="03000509000000000000" pitchFamily="65" charset="-120"/>
            </a:rPr>
            <a:t>自主學習</a:t>
          </a:r>
          <a:endParaRPr lang="zh-TW" altLang="en-US" sz="1800" kern="1200" dirty="0">
            <a:effectLst>
              <a:glow rad="228600">
                <a:schemeClr val="accent4">
                  <a:satMod val="175000"/>
                  <a:alpha val="40000"/>
                </a:schemeClr>
              </a:glow>
            </a:effectLst>
            <a:latin typeface="標楷體" panose="03000509000000000000" pitchFamily="65" charset="-120"/>
            <a:ea typeface="標楷體" panose="03000509000000000000" pitchFamily="65" charset="-120"/>
          </a:endParaRPr>
        </a:p>
      </dsp:txBody>
      <dsp:txXfrm>
        <a:off x="17529" y="1102303"/>
        <a:ext cx="987872" cy="479033"/>
      </dsp:txXfrm>
    </dsp:sp>
    <dsp:sp modelId="{6DD9986C-FEBC-40D8-8763-D0275793B382}">
      <dsp:nvSpPr>
        <dsp:cNvPr id="0" name=""/>
        <dsp:cNvSpPr/>
      </dsp:nvSpPr>
      <dsp:spPr>
        <a:xfrm>
          <a:off x="104394" y="1596239"/>
          <a:ext cx="101767" cy="381629"/>
        </a:xfrm>
        <a:custGeom>
          <a:avLst/>
          <a:gdLst/>
          <a:ahLst/>
          <a:cxnLst/>
          <a:rect l="0" t="0" r="0" b="0"/>
          <a:pathLst>
            <a:path>
              <a:moveTo>
                <a:pt x="0" y="0"/>
              </a:moveTo>
              <a:lnTo>
                <a:pt x="0" y="381629"/>
              </a:lnTo>
              <a:lnTo>
                <a:pt x="101767" y="381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7B0F2-55A2-4E21-AC58-94C3C27C0F4D}">
      <dsp:nvSpPr>
        <dsp:cNvPr id="0" name=""/>
        <dsp:cNvSpPr/>
      </dsp:nvSpPr>
      <dsp:spPr>
        <a:xfrm>
          <a:off x="206162" y="1723449"/>
          <a:ext cx="997740" cy="50883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團體課程</a:t>
          </a:r>
          <a:endPar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數理抽離</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dsp:txBody>
      <dsp:txXfrm>
        <a:off x="221065" y="1738352"/>
        <a:ext cx="967934" cy="479033"/>
      </dsp:txXfrm>
    </dsp:sp>
    <dsp:sp modelId="{0CE71F2F-0A07-4A20-A948-56CDE5BB1E25}">
      <dsp:nvSpPr>
        <dsp:cNvPr id="0" name=""/>
        <dsp:cNvSpPr/>
      </dsp:nvSpPr>
      <dsp:spPr>
        <a:xfrm>
          <a:off x="104394" y="1596239"/>
          <a:ext cx="101767" cy="1017678"/>
        </a:xfrm>
        <a:custGeom>
          <a:avLst/>
          <a:gdLst/>
          <a:ahLst/>
          <a:cxnLst/>
          <a:rect l="0" t="0" r="0" b="0"/>
          <a:pathLst>
            <a:path>
              <a:moveTo>
                <a:pt x="0" y="0"/>
              </a:moveTo>
              <a:lnTo>
                <a:pt x="0" y="1017678"/>
              </a:lnTo>
              <a:lnTo>
                <a:pt x="101767" y="101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29CB2-2078-465A-91FA-DE3BD0E65526}">
      <dsp:nvSpPr>
        <dsp:cNvPr id="0" name=""/>
        <dsp:cNvSpPr/>
      </dsp:nvSpPr>
      <dsp:spPr>
        <a:xfrm>
          <a:off x="206162" y="2359499"/>
          <a:ext cx="1110173" cy="50883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主題研究</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獨立研究</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atin typeface="標楷體" panose="03000509000000000000" pitchFamily="65" charset="-120"/>
            <a:ea typeface="標楷體" panose="03000509000000000000" pitchFamily="65" charset="-120"/>
          </a:endParaRPr>
        </a:p>
      </dsp:txBody>
      <dsp:txXfrm>
        <a:off x="221065" y="2374402"/>
        <a:ext cx="1080367" cy="479033"/>
      </dsp:txXfrm>
    </dsp:sp>
    <dsp:sp modelId="{67E3F930-20B1-45E2-9F5B-E980BCB548EF}">
      <dsp:nvSpPr>
        <dsp:cNvPr id="0" name=""/>
        <dsp:cNvSpPr/>
      </dsp:nvSpPr>
      <dsp:spPr>
        <a:xfrm>
          <a:off x="1367220" y="1087400"/>
          <a:ext cx="1017678" cy="508839"/>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effectLst>
                <a:glow rad="228600">
                  <a:schemeClr val="accent6">
                    <a:lumMod val="50000"/>
                    <a:alpha val="40000"/>
                  </a:schemeClr>
                </a:glow>
              </a:effectLst>
              <a:latin typeface="標楷體" panose="03000509000000000000" pitchFamily="65" charset="-120"/>
              <a:ea typeface="標楷體" panose="03000509000000000000" pitchFamily="65" charset="-120"/>
            </a:rPr>
            <a:t>問題解決</a:t>
          </a:r>
          <a:endParaRPr lang="zh-TW" altLang="en-US" sz="1800" kern="1200" dirty="0">
            <a:latin typeface="標楷體" panose="03000509000000000000" pitchFamily="65" charset="-120"/>
            <a:ea typeface="標楷體" panose="03000509000000000000" pitchFamily="65" charset="-120"/>
          </a:endParaRPr>
        </a:p>
      </dsp:txBody>
      <dsp:txXfrm>
        <a:off x="1382123" y="1102303"/>
        <a:ext cx="987872" cy="479033"/>
      </dsp:txXfrm>
    </dsp:sp>
    <dsp:sp modelId="{3C2A4F2F-360E-4C2B-95BC-557746B403DF}">
      <dsp:nvSpPr>
        <dsp:cNvPr id="0" name=""/>
        <dsp:cNvSpPr/>
      </dsp:nvSpPr>
      <dsp:spPr>
        <a:xfrm>
          <a:off x="1468988" y="1596239"/>
          <a:ext cx="101767" cy="381629"/>
        </a:xfrm>
        <a:custGeom>
          <a:avLst/>
          <a:gdLst/>
          <a:ahLst/>
          <a:cxnLst/>
          <a:rect l="0" t="0" r="0" b="0"/>
          <a:pathLst>
            <a:path>
              <a:moveTo>
                <a:pt x="0" y="0"/>
              </a:moveTo>
              <a:lnTo>
                <a:pt x="0" y="381629"/>
              </a:lnTo>
              <a:lnTo>
                <a:pt x="101767" y="381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978F3B-47F9-4A6F-807B-61E614CC521A}">
      <dsp:nvSpPr>
        <dsp:cNvPr id="0" name=""/>
        <dsp:cNvSpPr/>
      </dsp:nvSpPr>
      <dsp:spPr>
        <a:xfrm>
          <a:off x="1570756" y="1723449"/>
          <a:ext cx="1373801" cy="50883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探究實作  </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從做中學</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atin typeface="標楷體" panose="03000509000000000000" pitchFamily="65" charset="-120"/>
            <a:ea typeface="標楷體" panose="03000509000000000000" pitchFamily="65" charset="-120"/>
          </a:endParaRPr>
        </a:p>
      </dsp:txBody>
      <dsp:txXfrm>
        <a:off x="1585659" y="1738352"/>
        <a:ext cx="1343995" cy="479033"/>
      </dsp:txXfrm>
    </dsp:sp>
    <dsp:sp modelId="{8F09EA81-140B-44BC-AF06-E5A91E25836A}">
      <dsp:nvSpPr>
        <dsp:cNvPr id="0" name=""/>
        <dsp:cNvSpPr/>
      </dsp:nvSpPr>
      <dsp:spPr>
        <a:xfrm>
          <a:off x="1468988" y="1596239"/>
          <a:ext cx="101767" cy="1017678"/>
        </a:xfrm>
        <a:custGeom>
          <a:avLst/>
          <a:gdLst/>
          <a:ahLst/>
          <a:cxnLst/>
          <a:rect l="0" t="0" r="0" b="0"/>
          <a:pathLst>
            <a:path>
              <a:moveTo>
                <a:pt x="0" y="0"/>
              </a:moveTo>
              <a:lnTo>
                <a:pt x="0" y="1017678"/>
              </a:lnTo>
              <a:lnTo>
                <a:pt x="101767" y="101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7554E-F36B-4C55-B325-925805A39C15}">
      <dsp:nvSpPr>
        <dsp:cNvPr id="0" name=""/>
        <dsp:cNvSpPr/>
      </dsp:nvSpPr>
      <dsp:spPr>
        <a:xfrm>
          <a:off x="1570756" y="2359499"/>
          <a:ext cx="1305722" cy="50883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行動學習</a:t>
          </a:r>
          <a:endPar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多元評量</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sz="1600" kern="1200" dirty="0" smtClean="0">
            <a:latin typeface="標楷體" panose="03000509000000000000" pitchFamily="65" charset="-120"/>
            <a:ea typeface="標楷體" panose="03000509000000000000" pitchFamily="65" charset="-120"/>
          </a:endParaRPr>
        </a:p>
      </dsp:txBody>
      <dsp:txXfrm>
        <a:off x="1585659" y="2374402"/>
        <a:ext cx="1275916" cy="479033"/>
      </dsp:txXfrm>
    </dsp:sp>
    <dsp:sp modelId="{D8112D72-4D93-49B1-88AB-1207786A095C}">
      <dsp:nvSpPr>
        <dsp:cNvPr id="0" name=""/>
        <dsp:cNvSpPr/>
      </dsp:nvSpPr>
      <dsp:spPr>
        <a:xfrm>
          <a:off x="2995441" y="1087400"/>
          <a:ext cx="1017678" cy="508839"/>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bg1">
                  <a:lumMod val="95000"/>
                </a:schemeClr>
              </a:solidFill>
              <a:effectLst>
                <a:glow rad="101600">
                  <a:schemeClr val="accent2">
                    <a:lumMod val="50000"/>
                    <a:alpha val="60000"/>
                  </a:schemeClr>
                </a:glow>
              </a:effectLst>
              <a:latin typeface="標楷體" panose="03000509000000000000" pitchFamily="65" charset="-120"/>
              <a:ea typeface="標楷體" panose="03000509000000000000" pitchFamily="65" charset="-120"/>
            </a:rPr>
            <a:t>溝通合作</a:t>
          </a:r>
          <a:endParaRPr lang="zh-TW" altLang="en-US" sz="1800" kern="1200" dirty="0">
            <a:latin typeface="標楷體" panose="03000509000000000000" pitchFamily="65" charset="-120"/>
            <a:ea typeface="標楷體" panose="03000509000000000000" pitchFamily="65" charset="-120"/>
          </a:endParaRPr>
        </a:p>
      </dsp:txBody>
      <dsp:txXfrm>
        <a:off x="3010344" y="1102303"/>
        <a:ext cx="987872" cy="479033"/>
      </dsp:txXfrm>
    </dsp:sp>
    <dsp:sp modelId="{A9E0C089-F3B6-4224-A9DF-8574B8500936}">
      <dsp:nvSpPr>
        <dsp:cNvPr id="0" name=""/>
        <dsp:cNvSpPr/>
      </dsp:nvSpPr>
      <dsp:spPr>
        <a:xfrm>
          <a:off x="3097209" y="1596239"/>
          <a:ext cx="101767" cy="381629"/>
        </a:xfrm>
        <a:custGeom>
          <a:avLst/>
          <a:gdLst/>
          <a:ahLst/>
          <a:cxnLst/>
          <a:rect l="0" t="0" r="0" b="0"/>
          <a:pathLst>
            <a:path>
              <a:moveTo>
                <a:pt x="0" y="0"/>
              </a:moveTo>
              <a:lnTo>
                <a:pt x="0" y="381629"/>
              </a:lnTo>
              <a:lnTo>
                <a:pt x="101767" y="381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6AC49-97BC-401C-BC98-E17543D06B37}">
      <dsp:nvSpPr>
        <dsp:cNvPr id="0" name=""/>
        <dsp:cNvSpPr/>
      </dsp:nvSpPr>
      <dsp:spPr>
        <a:xfrm>
          <a:off x="3198977" y="1723449"/>
          <a:ext cx="1283415" cy="508839"/>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專題講座</a:t>
          </a:r>
          <a:endPar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分組實作討論</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atin typeface="標楷體" panose="03000509000000000000" pitchFamily="65" charset="-120"/>
            <a:ea typeface="標楷體" panose="03000509000000000000" pitchFamily="65" charset="-120"/>
          </a:endParaRPr>
        </a:p>
      </dsp:txBody>
      <dsp:txXfrm>
        <a:off x="3213880" y="1738352"/>
        <a:ext cx="1253609" cy="479033"/>
      </dsp:txXfrm>
    </dsp:sp>
    <dsp:sp modelId="{5D04C4CA-B7B9-42E8-B280-19AA78EF2AED}">
      <dsp:nvSpPr>
        <dsp:cNvPr id="0" name=""/>
        <dsp:cNvSpPr/>
      </dsp:nvSpPr>
      <dsp:spPr>
        <a:xfrm>
          <a:off x="3097209" y="1596239"/>
          <a:ext cx="101767" cy="1017678"/>
        </a:xfrm>
        <a:custGeom>
          <a:avLst/>
          <a:gdLst/>
          <a:ahLst/>
          <a:cxnLst/>
          <a:rect l="0" t="0" r="0" b="0"/>
          <a:pathLst>
            <a:path>
              <a:moveTo>
                <a:pt x="0" y="0"/>
              </a:moveTo>
              <a:lnTo>
                <a:pt x="0" y="1017678"/>
              </a:lnTo>
              <a:lnTo>
                <a:pt x="101767" y="101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441A4E-9D61-4B76-9C8F-5A9516779F4E}">
      <dsp:nvSpPr>
        <dsp:cNvPr id="0" name=""/>
        <dsp:cNvSpPr/>
      </dsp:nvSpPr>
      <dsp:spPr>
        <a:xfrm>
          <a:off x="3198977" y="2359499"/>
          <a:ext cx="1377627" cy="508839"/>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社會資源</a:t>
          </a:r>
          <a:endPar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知己知彼</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sz="1600" kern="1200" dirty="0" smtClean="0">
            <a:latin typeface="標楷體" panose="03000509000000000000" pitchFamily="65" charset="-120"/>
            <a:ea typeface="標楷體" panose="03000509000000000000" pitchFamily="65" charset="-120"/>
          </a:endParaRPr>
        </a:p>
      </dsp:txBody>
      <dsp:txXfrm>
        <a:off x="3213880" y="2374402"/>
        <a:ext cx="1347821" cy="479033"/>
      </dsp:txXfrm>
    </dsp:sp>
    <dsp:sp modelId="{266CA70E-01D8-4BA1-9D79-34350A649E25}">
      <dsp:nvSpPr>
        <dsp:cNvPr id="0" name=""/>
        <dsp:cNvSpPr/>
      </dsp:nvSpPr>
      <dsp:spPr>
        <a:xfrm>
          <a:off x="4627489" y="1087400"/>
          <a:ext cx="1017678" cy="508839"/>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bg1">
                  <a:lumMod val="95000"/>
                </a:schemeClr>
              </a:solidFill>
              <a:effectLst>
                <a:glow rad="101600">
                  <a:schemeClr val="accent2">
                    <a:lumMod val="50000"/>
                    <a:alpha val="60000"/>
                  </a:schemeClr>
                </a:glow>
              </a:effectLst>
              <a:latin typeface="標楷體" panose="03000509000000000000" pitchFamily="65" charset="-120"/>
              <a:ea typeface="標楷體" panose="03000509000000000000" pitchFamily="65" charset="-120"/>
            </a:rPr>
            <a:t>前瞻視野</a:t>
          </a:r>
          <a:endParaRPr lang="zh-TW" altLang="en-US" sz="1800" kern="1200" dirty="0">
            <a:latin typeface="標楷體" panose="03000509000000000000" pitchFamily="65" charset="-120"/>
            <a:ea typeface="標楷體" panose="03000509000000000000" pitchFamily="65" charset="-120"/>
          </a:endParaRPr>
        </a:p>
      </dsp:txBody>
      <dsp:txXfrm>
        <a:off x="4642392" y="1102303"/>
        <a:ext cx="987872" cy="479033"/>
      </dsp:txXfrm>
    </dsp:sp>
    <dsp:sp modelId="{746021B7-12E2-4988-8AA2-31BD9CF6D876}">
      <dsp:nvSpPr>
        <dsp:cNvPr id="0" name=""/>
        <dsp:cNvSpPr/>
      </dsp:nvSpPr>
      <dsp:spPr>
        <a:xfrm>
          <a:off x="4729257" y="1596239"/>
          <a:ext cx="101767" cy="381629"/>
        </a:xfrm>
        <a:custGeom>
          <a:avLst/>
          <a:gdLst/>
          <a:ahLst/>
          <a:cxnLst/>
          <a:rect l="0" t="0" r="0" b="0"/>
          <a:pathLst>
            <a:path>
              <a:moveTo>
                <a:pt x="0" y="0"/>
              </a:moveTo>
              <a:lnTo>
                <a:pt x="0" y="381629"/>
              </a:lnTo>
              <a:lnTo>
                <a:pt x="101767" y="381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75092A-EB71-4013-9935-25DDBF29DC12}">
      <dsp:nvSpPr>
        <dsp:cNvPr id="0" name=""/>
        <dsp:cNvSpPr/>
      </dsp:nvSpPr>
      <dsp:spPr>
        <a:xfrm>
          <a:off x="4831025" y="1723449"/>
          <a:ext cx="1204467" cy="508839"/>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寒暑主題營隊</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多元講師</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atin typeface="標楷體" panose="03000509000000000000" pitchFamily="65" charset="-120"/>
            <a:ea typeface="標楷體" panose="03000509000000000000" pitchFamily="65" charset="-120"/>
          </a:endParaRPr>
        </a:p>
      </dsp:txBody>
      <dsp:txXfrm>
        <a:off x="4845928" y="1738352"/>
        <a:ext cx="1174661" cy="479033"/>
      </dsp:txXfrm>
    </dsp:sp>
    <dsp:sp modelId="{F9701A55-A51A-47E2-A3C6-50E9F32A8979}">
      <dsp:nvSpPr>
        <dsp:cNvPr id="0" name=""/>
        <dsp:cNvSpPr/>
      </dsp:nvSpPr>
      <dsp:spPr>
        <a:xfrm>
          <a:off x="4729257" y="1596239"/>
          <a:ext cx="101767" cy="1017678"/>
        </a:xfrm>
        <a:custGeom>
          <a:avLst/>
          <a:gdLst/>
          <a:ahLst/>
          <a:cxnLst/>
          <a:rect l="0" t="0" r="0" b="0"/>
          <a:pathLst>
            <a:path>
              <a:moveTo>
                <a:pt x="0" y="0"/>
              </a:moveTo>
              <a:lnTo>
                <a:pt x="0" y="1017678"/>
              </a:lnTo>
              <a:lnTo>
                <a:pt x="101767" y="101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77A771-6E6C-4D19-91D4-311F13025313}">
      <dsp:nvSpPr>
        <dsp:cNvPr id="0" name=""/>
        <dsp:cNvSpPr/>
      </dsp:nvSpPr>
      <dsp:spPr>
        <a:xfrm>
          <a:off x="4831025" y="2359499"/>
          <a:ext cx="1341341" cy="508839"/>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團體校外參訪</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國家大型機構</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atin typeface="標楷體" panose="03000509000000000000" pitchFamily="65" charset="-120"/>
            <a:ea typeface="標楷體" panose="03000509000000000000" pitchFamily="65" charset="-120"/>
          </a:endParaRPr>
        </a:p>
      </dsp:txBody>
      <dsp:txXfrm>
        <a:off x="4845928" y="2374402"/>
        <a:ext cx="1311535" cy="479033"/>
      </dsp:txXfrm>
    </dsp:sp>
    <dsp:sp modelId="{A51CF735-0D93-4EE3-BAF1-3438D091F412}">
      <dsp:nvSpPr>
        <dsp:cNvPr id="0" name=""/>
        <dsp:cNvSpPr/>
      </dsp:nvSpPr>
      <dsp:spPr>
        <a:xfrm>
          <a:off x="6223250" y="1087400"/>
          <a:ext cx="1017678" cy="508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effectLst>
                <a:glow rad="101600">
                  <a:schemeClr val="accent1">
                    <a:lumMod val="50000"/>
                    <a:alpha val="60000"/>
                  </a:schemeClr>
                </a:glow>
              </a:effectLst>
              <a:latin typeface="標楷體" panose="03000509000000000000" pitchFamily="65" charset="-120"/>
              <a:ea typeface="標楷體" panose="03000509000000000000" pitchFamily="65" charset="-120"/>
            </a:rPr>
            <a:t>創思實踐</a:t>
          </a:r>
          <a:endParaRPr lang="zh-TW" altLang="en-US" sz="1800" kern="1200" dirty="0">
            <a:latin typeface="標楷體" panose="03000509000000000000" pitchFamily="65" charset="-120"/>
            <a:ea typeface="標楷體" panose="03000509000000000000" pitchFamily="65" charset="-120"/>
          </a:endParaRPr>
        </a:p>
      </dsp:txBody>
      <dsp:txXfrm>
        <a:off x="6238153" y="1102303"/>
        <a:ext cx="987872" cy="479033"/>
      </dsp:txXfrm>
    </dsp:sp>
    <dsp:sp modelId="{D9F88A73-9C48-472E-8312-37FB141F2726}">
      <dsp:nvSpPr>
        <dsp:cNvPr id="0" name=""/>
        <dsp:cNvSpPr/>
      </dsp:nvSpPr>
      <dsp:spPr>
        <a:xfrm>
          <a:off x="6325018" y="1596239"/>
          <a:ext cx="101767" cy="381629"/>
        </a:xfrm>
        <a:custGeom>
          <a:avLst/>
          <a:gdLst/>
          <a:ahLst/>
          <a:cxnLst/>
          <a:rect l="0" t="0" r="0" b="0"/>
          <a:pathLst>
            <a:path>
              <a:moveTo>
                <a:pt x="0" y="0"/>
              </a:moveTo>
              <a:lnTo>
                <a:pt x="0" y="381629"/>
              </a:lnTo>
              <a:lnTo>
                <a:pt x="101767" y="381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DD3920-EF6B-4970-924E-A503AC916E1B}">
      <dsp:nvSpPr>
        <dsp:cNvPr id="0" name=""/>
        <dsp:cNvSpPr/>
      </dsp:nvSpPr>
      <dsp:spPr>
        <a:xfrm>
          <a:off x="6426786" y="1723449"/>
          <a:ext cx="1005540" cy="508839"/>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獨立研究</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科展</a:t>
          </a:r>
          <a:endPar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endParaRPr>
        </a:p>
        <a:p>
          <a:pPr lvl="0" algn="ctr" defTabSz="711200">
            <a:lnSpc>
              <a:spcPct val="90000"/>
            </a:lnSpc>
            <a:spcBef>
              <a:spcPct val="0"/>
            </a:spcBef>
            <a:spcAft>
              <a:spcPct val="35000"/>
            </a:spcAft>
          </a:pP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社團選修</a:t>
          </a:r>
          <a:r>
            <a:rPr lang="en-US" altLang="zh-TW" sz="16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600" kern="1200" dirty="0">
            <a:latin typeface="標楷體" panose="03000509000000000000" pitchFamily="65" charset="-120"/>
            <a:ea typeface="標楷體" panose="03000509000000000000" pitchFamily="65" charset="-120"/>
          </a:endParaRPr>
        </a:p>
      </dsp:txBody>
      <dsp:txXfrm>
        <a:off x="6441689" y="1738352"/>
        <a:ext cx="975734" cy="479033"/>
      </dsp:txXfrm>
    </dsp:sp>
    <dsp:sp modelId="{B745A904-3CE3-4B11-A1A0-6FCA07795703}">
      <dsp:nvSpPr>
        <dsp:cNvPr id="0" name=""/>
        <dsp:cNvSpPr/>
      </dsp:nvSpPr>
      <dsp:spPr>
        <a:xfrm>
          <a:off x="6325018" y="1596239"/>
          <a:ext cx="101767" cy="1017678"/>
        </a:xfrm>
        <a:custGeom>
          <a:avLst/>
          <a:gdLst/>
          <a:ahLst/>
          <a:cxnLst/>
          <a:rect l="0" t="0" r="0" b="0"/>
          <a:pathLst>
            <a:path>
              <a:moveTo>
                <a:pt x="0" y="0"/>
              </a:moveTo>
              <a:lnTo>
                <a:pt x="0" y="1017678"/>
              </a:lnTo>
              <a:lnTo>
                <a:pt x="101767" y="101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49EE8D-EF7B-42A0-9D71-39E32BA86C2F}">
      <dsp:nvSpPr>
        <dsp:cNvPr id="0" name=""/>
        <dsp:cNvSpPr/>
      </dsp:nvSpPr>
      <dsp:spPr>
        <a:xfrm>
          <a:off x="6426786" y="2359499"/>
          <a:ext cx="814143" cy="508839"/>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TW" altLang="en-US"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多元競賽</a:t>
          </a:r>
          <a:r>
            <a:rPr lang="en-US" altLang="zh-TW"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不設限</a:t>
          </a:r>
          <a:r>
            <a:rPr lang="en-US" altLang="zh-TW"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sz="1200" kern="1200" dirty="0" smtClean="0">
            <a:latin typeface="標楷體" panose="03000509000000000000" pitchFamily="65" charset="-120"/>
            <a:ea typeface="標楷體" panose="03000509000000000000" pitchFamily="65" charset="-120"/>
          </a:endParaRPr>
        </a:p>
      </dsp:txBody>
      <dsp:txXfrm>
        <a:off x="6441689" y="2374402"/>
        <a:ext cx="784337" cy="479033"/>
      </dsp:txXfrm>
    </dsp:sp>
    <dsp:sp modelId="{8803936C-243B-47CB-B47F-EEDD1B721255}">
      <dsp:nvSpPr>
        <dsp:cNvPr id="0" name=""/>
        <dsp:cNvSpPr/>
      </dsp:nvSpPr>
      <dsp:spPr>
        <a:xfrm>
          <a:off x="7495349" y="1087400"/>
          <a:ext cx="1017678" cy="508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effectLst>
                <a:glow rad="101600">
                  <a:schemeClr val="accent1">
                    <a:lumMod val="50000"/>
                    <a:alpha val="60000"/>
                  </a:schemeClr>
                </a:glow>
              </a:effectLst>
              <a:latin typeface="標楷體" panose="03000509000000000000" pitchFamily="65" charset="-120"/>
              <a:ea typeface="標楷體" panose="03000509000000000000" pitchFamily="65" charset="-120"/>
            </a:rPr>
            <a:t>尊重同理</a:t>
          </a:r>
          <a:endParaRPr lang="zh-TW" altLang="en-US" sz="1800" kern="1200" dirty="0">
            <a:latin typeface="標楷體" panose="03000509000000000000" pitchFamily="65" charset="-120"/>
            <a:ea typeface="標楷體" panose="03000509000000000000" pitchFamily="65" charset="-120"/>
          </a:endParaRPr>
        </a:p>
      </dsp:txBody>
      <dsp:txXfrm>
        <a:off x="7510252" y="1102303"/>
        <a:ext cx="987872" cy="479033"/>
      </dsp:txXfrm>
    </dsp:sp>
    <dsp:sp modelId="{B471ABC4-3526-4AE5-8790-4D9D07B193D0}">
      <dsp:nvSpPr>
        <dsp:cNvPr id="0" name=""/>
        <dsp:cNvSpPr/>
      </dsp:nvSpPr>
      <dsp:spPr>
        <a:xfrm>
          <a:off x="7597117" y="1596239"/>
          <a:ext cx="101767" cy="381629"/>
        </a:xfrm>
        <a:custGeom>
          <a:avLst/>
          <a:gdLst/>
          <a:ahLst/>
          <a:cxnLst/>
          <a:rect l="0" t="0" r="0" b="0"/>
          <a:pathLst>
            <a:path>
              <a:moveTo>
                <a:pt x="0" y="0"/>
              </a:moveTo>
              <a:lnTo>
                <a:pt x="0" y="381629"/>
              </a:lnTo>
              <a:lnTo>
                <a:pt x="101767" y="381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712B02-76BA-41A6-90AE-7AECBBF15D41}">
      <dsp:nvSpPr>
        <dsp:cNvPr id="0" name=""/>
        <dsp:cNvSpPr/>
      </dsp:nvSpPr>
      <dsp:spPr>
        <a:xfrm>
          <a:off x="7698885" y="1723449"/>
          <a:ext cx="814143" cy="508839"/>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TW" altLang="en-US"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情意品格</a:t>
          </a:r>
          <a:r>
            <a:rPr lang="en-US" altLang="zh-TW"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導師制</a:t>
          </a:r>
          <a:r>
            <a:rPr lang="en-US" altLang="zh-TW"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en-US" altLang="zh-TW" sz="1200" kern="1200" dirty="0" smtClean="0">
            <a:latin typeface="標楷體" panose="03000509000000000000" pitchFamily="65" charset="-120"/>
            <a:ea typeface="標楷體" panose="03000509000000000000" pitchFamily="65" charset="-120"/>
          </a:endParaRPr>
        </a:p>
      </dsp:txBody>
      <dsp:txXfrm>
        <a:off x="7713788" y="1738352"/>
        <a:ext cx="784337" cy="479033"/>
      </dsp:txXfrm>
    </dsp:sp>
    <dsp:sp modelId="{9D30F273-2346-40C3-8473-1660AE2E70E1}">
      <dsp:nvSpPr>
        <dsp:cNvPr id="0" name=""/>
        <dsp:cNvSpPr/>
      </dsp:nvSpPr>
      <dsp:spPr>
        <a:xfrm>
          <a:off x="7597117" y="1596239"/>
          <a:ext cx="101767" cy="1017678"/>
        </a:xfrm>
        <a:custGeom>
          <a:avLst/>
          <a:gdLst/>
          <a:ahLst/>
          <a:cxnLst/>
          <a:rect l="0" t="0" r="0" b="0"/>
          <a:pathLst>
            <a:path>
              <a:moveTo>
                <a:pt x="0" y="0"/>
              </a:moveTo>
              <a:lnTo>
                <a:pt x="0" y="1017678"/>
              </a:lnTo>
              <a:lnTo>
                <a:pt x="101767" y="101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D2B9A-47B6-4BA4-AAC6-59E67CF9F9A5}">
      <dsp:nvSpPr>
        <dsp:cNvPr id="0" name=""/>
        <dsp:cNvSpPr/>
      </dsp:nvSpPr>
      <dsp:spPr>
        <a:xfrm>
          <a:off x="7698885" y="2359499"/>
          <a:ext cx="814143" cy="508839"/>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TW" altLang="en-US"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領導才能</a:t>
          </a:r>
          <a:r>
            <a:rPr lang="en-US" altLang="zh-TW"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r>
            <a:rPr lang="zh-TW" altLang="en-US"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分享傳承</a:t>
          </a:r>
          <a:r>
            <a:rPr lang="en-US" altLang="zh-TW" sz="1200" kern="1200" dirty="0" smtClean="0">
              <a:ln>
                <a:solidFill>
                  <a:schemeClr val="bg1">
                    <a:lumMod val="95000"/>
                  </a:schemeClr>
                </a:solidFill>
              </a:ln>
              <a:solidFill>
                <a:schemeClr val="bg1">
                  <a:lumMod val="75000"/>
                </a:schemeClr>
              </a:solidFill>
              <a:effectLst>
                <a:glow rad="101600">
                  <a:schemeClr val="tx1">
                    <a:lumMod val="95000"/>
                    <a:lumOff val="5000"/>
                    <a:alpha val="60000"/>
                  </a:schemeClr>
                </a:glow>
                <a:outerShdw blurRad="50800" dist="38100" dir="10800000" algn="r" rotWithShape="0">
                  <a:prstClr val="black">
                    <a:alpha val="40000"/>
                  </a:prstClr>
                </a:outerShdw>
              </a:effectLst>
              <a:latin typeface="標楷體" panose="03000509000000000000" pitchFamily="65" charset="-120"/>
              <a:ea typeface="標楷體" panose="03000509000000000000" pitchFamily="65" charset="-120"/>
            </a:rPr>
            <a:t>)</a:t>
          </a:r>
          <a:endParaRPr lang="zh-TW" altLang="en-US" sz="1200" kern="1200" dirty="0">
            <a:latin typeface="標楷體" panose="03000509000000000000" pitchFamily="65" charset="-120"/>
            <a:ea typeface="標楷體" panose="03000509000000000000" pitchFamily="65" charset="-120"/>
          </a:endParaRPr>
        </a:p>
      </dsp:txBody>
      <dsp:txXfrm>
        <a:off x="7713788" y="2374402"/>
        <a:ext cx="784337" cy="479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1B1B-18DE-4A24-977C-A5D59BD95813}">
      <dsp:nvSpPr>
        <dsp:cNvPr id="0" name=""/>
        <dsp:cNvSpPr/>
      </dsp:nvSpPr>
      <dsp:spPr>
        <a:xfrm>
          <a:off x="200568" y="0"/>
          <a:ext cx="889305" cy="476907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8BC4D-F9A3-4EB3-B23B-DF880F7F2AA8}">
      <dsp:nvSpPr>
        <dsp:cNvPr id="0" name=""/>
        <dsp:cNvSpPr/>
      </dsp:nvSpPr>
      <dsp:spPr>
        <a:xfrm>
          <a:off x="622645" y="477642"/>
          <a:ext cx="623199" cy="372006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選修課程</a:t>
          </a:r>
          <a:endParaRPr lang="en-US" alt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0" algn="ctr" defTabSz="889000" rtl="0">
            <a:lnSpc>
              <a:spcPct val="90000"/>
            </a:lnSpc>
            <a:spcBef>
              <a:spcPct val="0"/>
            </a:spcBef>
            <a:spcAft>
              <a:spcPct val="35000"/>
            </a:spcAft>
          </a:pPr>
          <a:r>
            <a:rPr lang="en-US" alt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0" algn="ctr" defTabSz="889000" rtl="0">
            <a:lnSpc>
              <a:spcPct val="90000"/>
            </a:lnSpc>
            <a:spcBef>
              <a:spcPct val="0"/>
            </a:spcBef>
            <a:spcAft>
              <a:spcPct val="35000"/>
            </a:spcAft>
          </a:pP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獨立研究社團</a:t>
          </a:r>
          <a:endParaRPr lang="en-US" alt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653067" y="508064"/>
        <a:ext cx="562355" cy="3659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1B1B-18DE-4A24-977C-A5D59BD95813}">
      <dsp:nvSpPr>
        <dsp:cNvPr id="0" name=""/>
        <dsp:cNvSpPr/>
      </dsp:nvSpPr>
      <dsp:spPr>
        <a:xfrm>
          <a:off x="0" y="0"/>
          <a:ext cx="878258" cy="460136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8BC4D-F9A3-4EB3-B23B-DF880F7F2AA8}">
      <dsp:nvSpPr>
        <dsp:cNvPr id="0" name=""/>
        <dsp:cNvSpPr/>
      </dsp:nvSpPr>
      <dsp:spPr>
        <a:xfrm>
          <a:off x="439129" y="460585"/>
          <a:ext cx="570867" cy="32712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週</a:t>
          </a: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a:t>
          </a: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課</a:t>
          </a: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程</a:t>
          </a:r>
          <a:endParaRPr lang="en-US" altLang="zh-TW"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0" algn="ctr" defTabSz="889000" rtl="0">
            <a:lnSpc>
              <a:spcPct val="90000"/>
            </a:lnSpc>
            <a:spcBef>
              <a:spcPct val="0"/>
            </a:spcBef>
            <a:spcAft>
              <a:spcPct val="35000"/>
            </a:spcAft>
          </a:pPr>
          <a:r>
            <a:rPr lang="zh-TW" altLang="en-US" sz="2000" b="1"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 優 教 育 方 案</a:t>
          </a:r>
          <a:endParaRPr lang="zh-TW" sz="2000" b="1"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66996" y="488452"/>
        <a:ext cx="515133" cy="3215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1B1B-18DE-4A24-977C-A5D59BD95813}">
      <dsp:nvSpPr>
        <dsp:cNvPr id="0" name=""/>
        <dsp:cNvSpPr/>
      </dsp:nvSpPr>
      <dsp:spPr>
        <a:xfrm>
          <a:off x="0" y="0"/>
          <a:ext cx="878258" cy="40621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8BC4D-F9A3-4EB3-B23B-DF880F7F2AA8}">
      <dsp:nvSpPr>
        <dsp:cNvPr id="0" name=""/>
        <dsp:cNvSpPr/>
      </dsp:nvSpPr>
      <dsp:spPr>
        <a:xfrm>
          <a:off x="439129" y="406607"/>
          <a:ext cx="570867" cy="28879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週六課程</a:t>
          </a:r>
          <a:endParaRPr lang="en-US" altLang="zh-TW" sz="21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0" algn="ctr" defTabSz="933450" rtl="0">
            <a:lnSpc>
              <a:spcPct val="90000"/>
            </a:lnSpc>
            <a:spcBef>
              <a:spcPct val="0"/>
            </a:spcBef>
            <a:spcAft>
              <a:spcPct val="35000"/>
            </a:spcAft>
          </a:pPr>
          <a:r>
            <a:rPr lang="zh-TW" sz="21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專題講座</a:t>
          </a:r>
          <a:endParaRPr lang="zh-TW" sz="21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66996" y="434474"/>
        <a:ext cx="515133" cy="2832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1B1B-18DE-4A24-977C-A5D59BD95813}">
      <dsp:nvSpPr>
        <dsp:cNvPr id="0" name=""/>
        <dsp:cNvSpPr/>
      </dsp:nvSpPr>
      <dsp:spPr>
        <a:xfrm>
          <a:off x="0" y="0"/>
          <a:ext cx="878258" cy="474089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8BC4D-F9A3-4EB3-B23B-DF880F7F2AA8}">
      <dsp:nvSpPr>
        <dsp:cNvPr id="0" name=""/>
        <dsp:cNvSpPr/>
      </dsp:nvSpPr>
      <dsp:spPr>
        <a:xfrm>
          <a:off x="439129" y="474552"/>
          <a:ext cx="570867" cy="337047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TW"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週六課程</a:t>
          </a:r>
          <a:endParaRPr lang="en-US" altLang="zh-TW"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0" algn="ctr" defTabSz="977900" rtl="0">
            <a:lnSpc>
              <a:spcPct val="90000"/>
            </a:lnSpc>
            <a:spcBef>
              <a:spcPct val="0"/>
            </a:spcBef>
            <a:spcAft>
              <a:spcPct val="35000"/>
            </a:spcAft>
          </a:pPr>
          <a:r>
            <a:rPr lang="zh-TW" altLang="en-US" sz="22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寒假昆蟲營</a:t>
          </a:r>
          <a:endParaRPr lang="zh-TW" sz="22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466996" y="502419"/>
        <a:ext cx="515133" cy="3314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1B1B-18DE-4A24-977C-A5D59BD95813}">
      <dsp:nvSpPr>
        <dsp:cNvPr id="0" name=""/>
        <dsp:cNvSpPr/>
      </dsp:nvSpPr>
      <dsp:spPr>
        <a:xfrm>
          <a:off x="153029" y="0"/>
          <a:ext cx="612119" cy="583264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8BC4D-F9A3-4EB3-B23B-DF880F7F2AA8}">
      <dsp:nvSpPr>
        <dsp:cNvPr id="0" name=""/>
        <dsp:cNvSpPr/>
      </dsp:nvSpPr>
      <dsp:spPr>
        <a:xfrm>
          <a:off x="459089" y="584677"/>
          <a:ext cx="397877" cy="42218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寒假輔導多元課程</a:t>
          </a:r>
          <a:endParaRPr lang="en-US" altLang="zh-TW" sz="2200" kern="1200" dirty="0" smtClean="0">
            <a:latin typeface="標楷體" panose="03000509000000000000" pitchFamily="65" charset="-120"/>
            <a:ea typeface="標楷體" panose="03000509000000000000" pitchFamily="65" charset="-120"/>
          </a:endParaRPr>
        </a:p>
        <a:p>
          <a:pPr lvl="0" algn="ctr" defTabSz="977900" rtl="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科學實作</a:t>
          </a:r>
          <a:endParaRPr lang="en-US" altLang="zh-TW" sz="2200" kern="1200" dirty="0" smtClean="0">
            <a:latin typeface="標楷體" panose="03000509000000000000" pitchFamily="65" charset="-120"/>
            <a:ea typeface="標楷體" panose="03000509000000000000" pitchFamily="65" charset="-120"/>
          </a:endParaRPr>
        </a:p>
      </dsp:txBody>
      <dsp:txXfrm>
        <a:off x="478512" y="604100"/>
        <a:ext cx="359031" cy="4183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74932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171812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207799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14538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163860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28848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113292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404027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39387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172926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FCEEFAC-0705-431E-A761-AE0DC23A011C}" type="datetimeFigureOut">
              <a:rPr lang="zh-TW" altLang="en-US" smtClean="0"/>
              <a:pPr/>
              <a:t>2023/3/1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247915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CEEFAC-0705-431E-A761-AE0DC23A011C}" type="datetimeFigureOut">
              <a:rPr lang="zh-TW" altLang="en-US" smtClean="0"/>
              <a:pPr/>
              <a:t>2023/3/1</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EF5C81-8F51-4F1F-9110-AAD0FAD5B66A}" type="slidenum">
              <a:rPr lang="zh-TW" altLang="en-US" smtClean="0"/>
              <a:pPr/>
              <a:t>‹#›</a:t>
            </a:fld>
            <a:endParaRPr lang="zh-TW" altLang="en-US"/>
          </a:p>
        </p:txBody>
      </p:sp>
    </p:spTree>
    <p:extLst>
      <p:ext uri="{BB962C8B-B14F-4D97-AF65-F5344CB8AC3E}">
        <p14:creationId xmlns:p14="http://schemas.microsoft.com/office/powerpoint/2010/main" val="369598739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11.jpeg"/><Relationship Id="rId5" Type="http://schemas.openxmlformats.org/officeDocument/2006/relationships/diagramColors" Target="../diagrams/colors3.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QuickStyle" Target="../diagrams/quickStyle3.xml"/><Relationship Id="rId9" Type="http://schemas.openxmlformats.org/officeDocument/2006/relationships/image" Target="../media/image9.jpeg"/><Relationship Id="rId1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7.jpeg"/><Relationship Id="rId7" Type="http://schemas.openxmlformats.org/officeDocument/2006/relationships/image" Target="../media/image21.jpeg"/><Relationship Id="rId12"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diagramColors" Target="../diagrams/colors4.xml"/><Relationship Id="rId5" Type="http://schemas.openxmlformats.org/officeDocument/2006/relationships/image" Target="../media/image19.jpeg"/><Relationship Id="rId10" Type="http://schemas.openxmlformats.org/officeDocument/2006/relationships/diagramQuickStyle" Target="../diagrams/quickStyle4.xml"/><Relationship Id="rId4" Type="http://schemas.openxmlformats.org/officeDocument/2006/relationships/image" Target="../media/image18.jpeg"/><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5.xm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image" Target="../media/image26.jpeg"/><Relationship Id="rId5" Type="http://schemas.openxmlformats.org/officeDocument/2006/relationships/diagramColors" Target="../diagrams/colors5.xml"/><Relationship Id="rId10" Type="http://schemas.openxmlformats.org/officeDocument/2006/relationships/image" Target="../media/image25.jpeg"/><Relationship Id="rId4" Type="http://schemas.openxmlformats.org/officeDocument/2006/relationships/diagramQuickStyle" Target="../diagrams/quickStyle5.xm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6.xml"/><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32.jpeg"/><Relationship Id="rId5" Type="http://schemas.openxmlformats.org/officeDocument/2006/relationships/diagramColors" Target="../diagrams/colors6.xml"/><Relationship Id="rId10" Type="http://schemas.openxmlformats.org/officeDocument/2006/relationships/image" Target="../media/image31.jpeg"/><Relationship Id="rId4" Type="http://schemas.openxmlformats.org/officeDocument/2006/relationships/diagramQuickStyle" Target="../diagrams/quickStyle6.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jpeg"/><Relationship Id="rId4" Type="http://schemas.openxmlformats.org/officeDocument/2006/relationships/diagramQuickStyle" Target="../diagrams/quickStyle2.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44903" y="620688"/>
            <a:ext cx="6768752" cy="648072"/>
          </a:xfrm>
        </p:spPr>
        <p:txBody>
          <a:bodyPr>
            <a:normAutofit/>
          </a:bodyPr>
          <a:lstStyle/>
          <a:p>
            <a:r>
              <a:rPr lang="zh-TW" altLang="en-US" sz="3600" dirty="0" smtClean="0">
                <a:solidFill>
                  <a:schemeClr val="tx1"/>
                </a:solidFill>
                <a:latin typeface="標楷體" panose="03000509000000000000" pitchFamily="65" charset="-120"/>
                <a:ea typeface="標楷體" panose="03000509000000000000" pitchFamily="65" charset="-120"/>
              </a:rPr>
              <a:t>嘉義市立</a:t>
            </a:r>
            <a:r>
              <a:rPr lang="en-US" altLang="zh-TW" sz="3600" dirty="0" smtClean="0">
                <a:solidFill>
                  <a:schemeClr val="tx1"/>
                </a:solidFill>
                <a:latin typeface="標楷體" panose="03000509000000000000" pitchFamily="65" charset="-120"/>
                <a:ea typeface="標楷體" panose="03000509000000000000" pitchFamily="65" charset="-120"/>
              </a:rPr>
              <a:t>111</a:t>
            </a:r>
            <a:r>
              <a:rPr lang="zh-TW" altLang="en-US" sz="3600" dirty="0" smtClean="0">
                <a:solidFill>
                  <a:schemeClr val="tx1"/>
                </a:solidFill>
                <a:latin typeface="標楷體" panose="03000509000000000000" pitchFamily="65" charset="-120"/>
                <a:ea typeface="標楷體" panose="03000509000000000000" pitchFamily="65" charset="-120"/>
              </a:rPr>
              <a:t>學年度</a:t>
            </a:r>
            <a:r>
              <a:rPr lang="zh-TW" altLang="en-US" sz="3600" dirty="0" smtClean="0">
                <a:solidFill>
                  <a:schemeClr val="tx1"/>
                </a:solidFill>
                <a:latin typeface="標楷體" panose="03000509000000000000" pitchFamily="65" charset="-120"/>
                <a:ea typeface="標楷體" panose="03000509000000000000" pitchFamily="65" charset="-120"/>
              </a:rPr>
              <a:t>第二學期</a:t>
            </a:r>
            <a:endParaRPr lang="zh-TW" altLang="en-US" sz="3600"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0" y="1412776"/>
            <a:ext cx="9583084" cy="1224135"/>
          </a:xfrm>
        </p:spPr>
        <p:txBody>
          <a:bodyPr>
            <a:noAutofit/>
          </a:bodyPr>
          <a:lstStyle/>
          <a:p>
            <a:r>
              <a:rPr lang="zh-TW" altLang="en-US" sz="3600" dirty="0" smtClean="0">
                <a:solidFill>
                  <a:schemeClr val="tx1"/>
                </a:solidFill>
                <a:latin typeface="標楷體" panose="03000509000000000000" pitchFamily="65" charset="-120"/>
                <a:ea typeface="標楷體" panose="03000509000000000000" pitchFamily="65" charset="-120"/>
              </a:rPr>
              <a:t>不分類資</a:t>
            </a:r>
            <a:r>
              <a:rPr lang="zh-TW" altLang="en-US" sz="3600" dirty="0" smtClean="0">
                <a:solidFill>
                  <a:schemeClr val="tx1"/>
                </a:solidFill>
                <a:latin typeface="標楷體" panose="03000509000000000000" pitchFamily="65" charset="-120"/>
                <a:ea typeface="標楷體" panose="03000509000000000000" pitchFamily="65" charset="-120"/>
              </a:rPr>
              <a:t>優資源</a:t>
            </a:r>
            <a:r>
              <a:rPr lang="zh-TW" altLang="en-US" sz="3600" dirty="0" smtClean="0">
                <a:solidFill>
                  <a:schemeClr val="tx1"/>
                </a:solidFill>
                <a:latin typeface="標楷體" panose="03000509000000000000" pitchFamily="65" charset="-120"/>
                <a:ea typeface="標楷體" panose="03000509000000000000" pitchFamily="65" charset="-120"/>
              </a:rPr>
              <a:t>班招生說明會</a:t>
            </a:r>
            <a:endParaRPr lang="zh-TW" altLang="en-US" sz="3600" dirty="0">
              <a:solidFill>
                <a:schemeClr val="tx1"/>
              </a:solidFill>
              <a:latin typeface="標楷體" panose="03000509000000000000" pitchFamily="65" charset="-120"/>
              <a:ea typeface="標楷體" panose="03000509000000000000" pitchFamily="65" charset="-120"/>
            </a:endParaRPr>
          </a:p>
        </p:txBody>
      </p:sp>
      <p:sp>
        <p:nvSpPr>
          <p:cNvPr id="12" name="副標題 2"/>
          <p:cNvSpPr txBox="1">
            <a:spLocks/>
          </p:cNvSpPr>
          <p:nvPr/>
        </p:nvSpPr>
        <p:spPr>
          <a:xfrm>
            <a:off x="-684584" y="5984112"/>
            <a:ext cx="4752528" cy="880875"/>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6" name="副標題 2"/>
          <p:cNvSpPr txBox="1">
            <a:spLocks/>
          </p:cNvSpPr>
          <p:nvPr/>
        </p:nvSpPr>
        <p:spPr>
          <a:xfrm>
            <a:off x="5061822" y="6296083"/>
            <a:ext cx="4190698" cy="54727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altLang="zh-TW" sz="2400" dirty="0" smtClean="0">
                <a:solidFill>
                  <a:schemeClr val="tx1"/>
                </a:solidFill>
                <a:latin typeface="標楷體" panose="03000509000000000000" pitchFamily="65" charset="-120"/>
                <a:ea typeface="標楷體" panose="03000509000000000000" pitchFamily="65" charset="-120"/>
              </a:rPr>
              <a:t>112</a:t>
            </a:r>
            <a:r>
              <a:rPr lang="zh-TW" altLang="en-US" sz="2400" dirty="0" smtClean="0">
                <a:solidFill>
                  <a:schemeClr val="tx1"/>
                </a:solidFill>
                <a:latin typeface="標楷體" panose="03000509000000000000" pitchFamily="65" charset="-120"/>
                <a:ea typeface="標楷體" panose="03000509000000000000" pitchFamily="65" charset="-120"/>
              </a:rPr>
              <a:t>年</a:t>
            </a:r>
            <a:r>
              <a:rPr lang="en-US" altLang="zh-TW" sz="2400" dirty="0" smtClean="0">
                <a:solidFill>
                  <a:schemeClr val="tx1"/>
                </a:solidFill>
                <a:latin typeface="標楷體" panose="03000509000000000000" pitchFamily="65" charset="-120"/>
                <a:ea typeface="標楷體" panose="03000509000000000000" pitchFamily="65" charset="-120"/>
              </a:rPr>
              <a:t>3</a:t>
            </a:r>
            <a:r>
              <a:rPr lang="zh-TW" altLang="en-US" sz="2400" dirty="0" smtClean="0">
                <a:solidFill>
                  <a:schemeClr val="tx1"/>
                </a:solidFill>
                <a:latin typeface="標楷體" panose="03000509000000000000" pitchFamily="65" charset="-120"/>
                <a:ea typeface="標楷體" panose="03000509000000000000" pitchFamily="65" charset="-120"/>
              </a:rPr>
              <a:t>月</a:t>
            </a:r>
            <a:r>
              <a:rPr lang="en-US" altLang="zh-TW" sz="2400" dirty="0" smtClean="0">
                <a:solidFill>
                  <a:schemeClr val="tx1"/>
                </a:solidFill>
                <a:latin typeface="標楷體" panose="03000509000000000000" pitchFamily="65" charset="-120"/>
                <a:ea typeface="標楷體" panose="03000509000000000000" pitchFamily="65" charset="-120"/>
              </a:rPr>
              <a:t>4</a:t>
            </a:r>
            <a:r>
              <a:rPr lang="zh-TW" altLang="en-US" sz="2400" dirty="0" smtClean="0">
                <a:solidFill>
                  <a:schemeClr val="tx1"/>
                </a:solidFill>
                <a:latin typeface="標楷體" panose="03000509000000000000" pitchFamily="65" charset="-120"/>
                <a:ea typeface="標楷體" panose="03000509000000000000" pitchFamily="65" charset="-120"/>
              </a:rPr>
              <a:t>日</a:t>
            </a:r>
            <a:r>
              <a:rPr lang="zh-TW" altLang="en-US" sz="2400" dirty="0" smtClean="0">
                <a:solidFill>
                  <a:schemeClr val="tx1"/>
                </a:solidFill>
                <a:latin typeface="標楷體" panose="03000509000000000000" pitchFamily="65" charset="-120"/>
                <a:ea typeface="標楷體" panose="03000509000000000000" pitchFamily="65" charset="-120"/>
              </a:rPr>
              <a:t>特教資優團隊</a:t>
            </a:r>
            <a:endParaRPr lang="zh-TW" altLang="en-US" sz="2400" dirty="0">
              <a:solidFill>
                <a:schemeClr val="tx1"/>
              </a:solidFill>
              <a:latin typeface="標楷體" panose="03000509000000000000" pitchFamily="65" charset="-120"/>
              <a:ea typeface="標楷體" panose="03000509000000000000" pitchFamily="65" charset="-120"/>
            </a:endParaRPr>
          </a:p>
        </p:txBody>
      </p:sp>
      <p:sp>
        <p:nvSpPr>
          <p:cNvPr id="4" name="矩形 3"/>
          <p:cNvSpPr/>
          <p:nvPr/>
        </p:nvSpPr>
        <p:spPr>
          <a:xfrm>
            <a:off x="1835696" y="3068960"/>
            <a:ext cx="5749602" cy="707886"/>
          </a:xfrm>
          <a:prstGeom prst="rect">
            <a:avLst/>
          </a:prstGeom>
        </p:spPr>
        <p:txBody>
          <a:bodyPr wrap="square">
            <a:spAutoFit/>
          </a:bodyPr>
          <a:lstStyle/>
          <a:p>
            <a:pPr lvl="0" algn="ctr"/>
            <a:r>
              <a:rPr lang="en-US" altLang="zh-TW" sz="4000" dirty="0">
                <a:solidFill>
                  <a:prstClr val="black"/>
                </a:solidFill>
                <a:latin typeface="標楷體" panose="03000509000000000000" pitchFamily="65" charset="-120"/>
                <a:ea typeface="標楷體" panose="03000509000000000000" pitchFamily="65" charset="-120"/>
              </a:rPr>
              <a:t>~</a:t>
            </a:r>
            <a:r>
              <a:rPr lang="zh-TW" altLang="en-US" sz="4000" dirty="0">
                <a:solidFill>
                  <a:prstClr val="black"/>
                </a:solidFill>
                <a:latin typeface="標楷體" panose="03000509000000000000" pitchFamily="65" charset="-120"/>
                <a:ea typeface="標楷體" panose="03000509000000000000" pitchFamily="65" charset="-120"/>
              </a:rPr>
              <a:t>誠摯歡迎家長蒞臨</a:t>
            </a:r>
            <a:r>
              <a:rPr lang="en-US" altLang="zh-TW" sz="4000" dirty="0">
                <a:solidFill>
                  <a:prstClr val="black"/>
                </a:solidFill>
                <a:latin typeface="標楷體" panose="03000509000000000000" pitchFamily="65" charset="-120"/>
                <a:ea typeface="標楷體" panose="03000509000000000000" pitchFamily="65" charset="-120"/>
              </a:rPr>
              <a:t>~</a:t>
            </a:r>
            <a:endParaRPr lang="zh-TW" altLang="en-US" sz="4000" dirty="0">
              <a:solidFill>
                <a:prstClr val="black"/>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3036119093"/>
              </p:ext>
            </p:extLst>
          </p:nvPr>
        </p:nvGraphicFramePr>
        <p:xfrm>
          <a:off x="405246" y="476672"/>
          <a:ext cx="1009997" cy="460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圖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0882" y="1298941"/>
            <a:ext cx="1917796" cy="1438347"/>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4852" y="4502257"/>
            <a:ext cx="1971768" cy="1478827"/>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9801" y="2894854"/>
            <a:ext cx="2059959" cy="1449839"/>
          </a:xfrm>
          <a:prstGeom prst="rect">
            <a:avLst/>
          </a:prstGeom>
          <a:ln>
            <a:noFill/>
          </a:ln>
          <a:effectLst>
            <a:outerShdw blurRad="292100" dist="139700" dir="2700000" algn="tl" rotWithShape="0">
              <a:srgbClr val="333333">
                <a:alpha val="65000"/>
              </a:srgbClr>
            </a:outerShdw>
          </a:effectLst>
        </p:spPr>
      </p:pic>
      <p:pic>
        <p:nvPicPr>
          <p:cNvPr id="4" name="圖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0920" y="1298941"/>
            <a:ext cx="2162713" cy="1419068"/>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0113" y="1298941"/>
            <a:ext cx="2166507" cy="1419068"/>
          </a:xfrm>
          <a:prstGeom prst="rect">
            <a:avLst/>
          </a:prstGeom>
          <a:ln>
            <a:noFill/>
          </a:ln>
          <a:effectLst>
            <a:outerShdw blurRad="292100" dist="139700" dir="2700000" algn="tl" rotWithShape="0">
              <a:srgbClr val="333333">
                <a:alpha val="65000"/>
              </a:srgbClr>
            </a:outerShdw>
          </a:effectLst>
        </p:spPr>
      </p:pic>
      <p:pic>
        <p:nvPicPr>
          <p:cNvPr id="4098" name="Picture 2" descr="圖像裡可能有1 人"/>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04488" y="2894853"/>
            <a:ext cx="1366097" cy="1539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未提供相片說明。"/>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90249" y="4581128"/>
            <a:ext cx="2239511" cy="13999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未提供相片說明。"/>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19006" y="2894854"/>
            <a:ext cx="2134627" cy="14498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未提供相片說明。"/>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34751" y="4521536"/>
            <a:ext cx="2103137" cy="131349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187624" y="260648"/>
            <a:ext cx="4968552" cy="584775"/>
          </a:xfrm>
          <a:prstGeom prst="rect">
            <a:avLst/>
          </a:prstGeom>
        </p:spPr>
        <p:txBody>
          <a:bodyPr wrap="square">
            <a:spAutoFit/>
          </a:bodyPr>
          <a:lstStyle/>
          <a:p>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三、資優資源班課程規劃</a:t>
            </a:r>
            <a:endParaRPr lang="zh-TW" altLang="en-US" sz="3200" dirty="0"/>
          </a:p>
        </p:txBody>
      </p:sp>
    </p:spTree>
    <p:extLst>
      <p:ext uri="{BB962C8B-B14F-4D97-AF65-F5344CB8AC3E}">
        <p14:creationId xmlns:p14="http://schemas.microsoft.com/office/powerpoint/2010/main" val="107256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192" y="1313832"/>
            <a:ext cx="2410770" cy="1808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196" y="924760"/>
            <a:ext cx="1634220" cy="2179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圓角矩形 4"/>
          <p:cNvSpPr/>
          <p:nvPr/>
        </p:nvSpPr>
        <p:spPr>
          <a:xfrm>
            <a:off x="2483769" y="5309616"/>
            <a:ext cx="5976664" cy="42441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1350" dirty="0" smtClean="0">
                <a:ln w="0"/>
                <a:solidFill>
                  <a:schemeClr val="tx1"/>
                </a:solidFill>
                <a:effectLst>
                  <a:outerShdw blurRad="38100" dist="19050" dir="2700000" algn="tl" rotWithShape="0">
                    <a:schemeClr val="dk1">
                      <a:alpha val="40000"/>
                    </a:schemeClr>
                  </a:outerShdw>
                </a:effectLst>
              </a:rPr>
              <a:t>111.11.5</a:t>
            </a:r>
            <a:r>
              <a:rPr lang="zh-TW" altLang="en-US" sz="1350" dirty="0" smtClean="0">
                <a:ln w="0"/>
                <a:solidFill>
                  <a:schemeClr val="tx1"/>
                </a:solidFill>
                <a:effectLst>
                  <a:outerShdw blurRad="38100" dist="19050" dir="2700000" algn="tl" rotWithShape="0">
                    <a:schemeClr val="dk1">
                      <a:alpha val="40000"/>
                    </a:schemeClr>
                  </a:outerShdw>
                </a:effectLst>
              </a:rPr>
              <a:t>  </a:t>
            </a:r>
            <a:r>
              <a:rPr lang="zh-TW" altLang="en-US" dirty="0" smtClean="0">
                <a:ln w="0"/>
                <a:solidFill>
                  <a:schemeClr val="accent1"/>
                </a:solidFill>
                <a:effectLst>
                  <a:outerShdw blurRad="38100" dist="25400" dir="5400000" algn="ctr" rotWithShape="0">
                    <a:srgbClr val="6E747A">
                      <a:alpha val="43000"/>
                    </a:srgbClr>
                  </a:outerShdw>
                </a:effectLst>
              </a:rPr>
              <a:t>不單純數學 </a:t>
            </a:r>
            <a:r>
              <a:rPr lang="en-US" altLang="zh-TW" dirty="0" smtClean="0">
                <a:ln w="0"/>
                <a:solidFill>
                  <a:schemeClr val="tx1"/>
                </a:solidFill>
                <a:effectLst>
                  <a:outerShdw blurRad="38100" dist="19050" dir="2700000" algn="tl" rotWithShape="0">
                    <a:schemeClr val="dk1">
                      <a:alpha val="40000"/>
                    </a:schemeClr>
                  </a:outerShdw>
                </a:effectLst>
              </a:rPr>
              <a:t>(</a:t>
            </a:r>
            <a:r>
              <a:rPr lang="zh-TW" altLang="en-US" sz="1350" dirty="0" smtClean="0">
                <a:ln w="0"/>
                <a:solidFill>
                  <a:schemeClr val="tx1"/>
                </a:solidFill>
                <a:effectLst>
                  <a:outerShdw blurRad="38100" dist="19050" dir="2700000" algn="tl" rotWithShape="0">
                    <a:schemeClr val="dk1">
                      <a:alpha val="40000"/>
                    </a:schemeClr>
                  </a:outerShdw>
                </a:effectLst>
              </a:rPr>
              <a:t>黃光文講師</a:t>
            </a:r>
            <a:r>
              <a:rPr lang="en-US" altLang="zh-TW" sz="1350" dirty="0" smtClean="0">
                <a:ln w="0"/>
                <a:solidFill>
                  <a:schemeClr val="tx1"/>
                </a:solidFill>
                <a:effectLst>
                  <a:outerShdw blurRad="38100" dist="19050" dir="2700000" algn="tl" rotWithShape="0">
                    <a:schemeClr val="dk1">
                      <a:alpha val="40000"/>
                    </a:schemeClr>
                  </a:outerShdw>
                </a:effectLst>
              </a:rPr>
              <a:t>)</a:t>
            </a:r>
            <a:endParaRPr lang="zh-TW" altLang="zh-TW" sz="1350" dirty="0">
              <a:ln w="0"/>
              <a:solidFill>
                <a:schemeClr val="tx1"/>
              </a:solidFill>
              <a:effectLst>
                <a:outerShdw blurRad="38100" dist="19050" dir="2700000" algn="tl" rotWithShape="0">
                  <a:schemeClr val="dk1">
                    <a:alpha val="40000"/>
                  </a:schemeClr>
                </a:outerShdw>
              </a:effectLst>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700" y="3284984"/>
            <a:ext cx="1493361" cy="1991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196" y="3350629"/>
            <a:ext cx="1493156" cy="1991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247" y="3559758"/>
            <a:ext cx="2276988" cy="1706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84" y="1015929"/>
            <a:ext cx="1553232" cy="2071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圓角矩形 7"/>
          <p:cNvSpPr/>
          <p:nvPr/>
        </p:nvSpPr>
        <p:spPr>
          <a:xfrm>
            <a:off x="3216164" y="3058945"/>
            <a:ext cx="4658711" cy="35750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altLang="zh-TW" sz="1350" dirty="0" smtClean="0">
                <a:ln w="0"/>
                <a:solidFill>
                  <a:schemeClr val="tx1"/>
                </a:solidFill>
                <a:effectLst>
                  <a:outerShdw blurRad="38100" dist="19050" dir="2700000" algn="tl" rotWithShape="0">
                    <a:schemeClr val="dk1">
                      <a:alpha val="40000"/>
                    </a:schemeClr>
                  </a:outerShdw>
                </a:effectLst>
              </a:rPr>
              <a:t>111.10.29 </a:t>
            </a:r>
            <a:r>
              <a:rPr lang="zh-TW" altLang="zh-TW" dirty="0" smtClean="0">
                <a:ln w="0"/>
                <a:solidFill>
                  <a:schemeClr val="accent1"/>
                </a:solidFill>
                <a:effectLst>
                  <a:outerShdw blurRad="38100" dist="25400" dir="5400000" algn="ctr" rotWithShape="0">
                    <a:srgbClr val="6E747A">
                      <a:alpha val="43000"/>
                    </a:srgbClr>
                  </a:outerShdw>
                </a:effectLst>
              </a:rPr>
              <a:t>光學</a:t>
            </a:r>
            <a:r>
              <a:rPr lang="zh-TW" altLang="zh-TW" dirty="0">
                <a:ln w="0"/>
                <a:solidFill>
                  <a:schemeClr val="accent1"/>
                </a:solidFill>
                <a:effectLst>
                  <a:outerShdw blurRad="38100" dist="25400" dir="5400000" algn="ctr" rotWithShape="0">
                    <a:srgbClr val="6E747A">
                      <a:alpha val="43000"/>
                    </a:srgbClr>
                  </a:outerShdw>
                </a:effectLst>
              </a:rPr>
              <a:t>單元探究實</a:t>
            </a:r>
            <a:r>
              <a:rPr lang="zh-TW" altLang="zh-TW" dirty="0" smtClean="0">
                <a:ln w="0"/>
                <a:solidFill>
                  <a:schemeClr val="accent1"/>
                </a:solidFill>
                <a:effectLst>
                  <a:outerShdw blurRad="38100" dist="25400" dir="5400000" algn="ctr" rotWithShape="0">
                    <a:srgbClr val="6E747A">
                      <a:alpha val="43000"/>
                    </a:srgbClr>
                  </a:outerShdw>
                </a:effectLst>
              </a:rPr>
              <a:t>作</a:t>
            </a:r>
            <a:r>
              <a:rPr lang="zh-TW" altLang="en-US" dirty="0" smtClean="0">
                <a:ln w="0"/>
                <a:solidFill>
                  <a:schemeClr val="accent1"/>
                </a:solidFill>
                <a:effectLst>
                  <a:outerShdw blurRad="38100" dist="25400" dir="5400000" algn="ctr" rotWithShape="0">
                    <a:srgbClr val="6E747A">
                      <a:alpha val="43000"/>
                    </a:srgbClr>
                  </a:outerShdw>
                </a:effectLst>
              </a:rPr>
              <a:t> </a:t>
            </a:r>
            <a:r>
              <a:rPr lang="en-US" altLang="zh-TW" sz="1350" dirty="0" smtClean="0">
                <a:ln w="0"/>
                <a:solidFill>
                  <a:schemeClr val="accent1">
                    <a:lumMod val="50000"/>
                  </a:schemeClr>
                </a:solidFill>
                <a:effectLst>
                  <a:outerShdw blurRad="38100" dist="19050" dir="2700000" algn="tl" rotWithShape="0">
                    <a:schemeClr val="dk1">
                      <a:alpha val="40000"/>
                    </a:schemeClr>
                  </a:outerShdw>
                </a:effectLst>
              </a:rPr>
              <a:t>(</a:t>
            </a:r>
            <a:r>
              <a:rPr lang="zh-TW" altLang="en-US" sz="1350" dirty="0" smtClean="0">
                <a:ln w="0"/>
                <a:solidFill>
                  <a:schemeClr val="tx1"/>
                </a:solidFill>
                <a:effectLst>
                  <a:outerShdw blurRad="38100" dist="19050" dir="2700000" algn="tl" rotWithShape="0">
                    <a:schemeClr val="dk1">
                      <a:alpha val="40000"/>
                    </a:schemeClr>
                  </a:outerShdw>
                </a:effectLst>
              </a:rPr>
              <a:t>謝</a:t>
            </a:r>
            <a:r>
              <a:rPr lang="zh-TW" altLang="en-US" sz="1350" dirty="0">
                <a:ln w="0"/>
                <a:solidFill>
                  <a:schemeClr val="tx1"/>
                </a:solidFill>
                <a:effectLst>
                  <a:outerShdw blurRad="38100" dist="19050" dir="2700000" algn="tl" rotWithShape="0">
                    <a:schemeClr val="dk1">
                      <a:alpha val="40000"/>
                    </a:schemeClr>
                  </a:outerShdw>
                </a:effectLst>
              </a:rPr>
              <a:t>輔</a:t>
            </a:r>
            <a:r>
              <a:rPr lang="zh-TW" altLang="en-US" sz="1350" dirty="0" smtClean="0">
                <a:ln w="0"/>
                <a:solidFill>
                  <a:schemeClr val="tx1"/>
                </a:solidFill>
                <a:effectLst>
                  <a:outerShdw blurRad="38100" dist="19050" dir="2700000" algn="tl" rotWithShape="0">
                    <a:schemeClr val="dk1">
                      <a:alpha val="40000"/>
                    </a:schemeClr>
                  </a:outerShdw>
                </a:effectLst>
              </a:rPr>
              <a:t>宜</a:t>
            </a:r>
            <a:r>
              <a:rPr lang="zh-TW" altLang="en-US" sz="1350" dirty="0">
                <a:ln w="0"/>
                <a:solidFill>
                  <a:schemeClr val="tx1"/>
                </a:solidFill>
                <a:effectLst>
                  <a:outerShdw blurRad="38100" dist="19050" dir="2700000" algn="tl" rotWithShape="0">
                    <a:schemeClr val="dk1">
                      <a:alpha val="40000"/>
                    </a:schemeClr>
                  </a:outerShdw>
                </a:effectLst>
              </a:rPr>
              <a:t>講師</a:t>
            </a:r>
            <a:r>
              <a:rPr lang="en-US" altLang="zh-TW" sz="1350" dirty="0" smtClean="0">
                <a:ln w="0"/>
                <a:solidFill>
                  <a:schemeClr val="tx1"/>
                </a:solidFill>
                <a:effectLst>
                  <a:outerShdw blurRad="38100" dist="19050" dir="2700000" algn="tl" rotWithShape="0">
                    <a:schemeClr val="dk1">
                      <a:alpha val="40000"/>
                    </a:schemeClr>
                  </a:outerShdw>
                </a:effectLst>
              </a:rPr>
              <a:t>)</a:t>
            </a:r>
            <a:endParaRPr lang="zh-TW" altLang="zh-TW" sz="1350" dirty="0">
              <a:ln w="0"/>
              <a:solidFill>
                <a:schemeClr val="tx1"/>
              </a:solidFill>
              <a:effectLst>
                <a:outerShdw blurRad="38100" dist="19050" dir="2700000" algn="tl" rotWithShape="0">
                  <a:schemeClr val="dk1">
                    <a:alpha val="40000"/>
                  </a:schemeClr>
                </a:outerShdw>
              </a:effectLst>
            </a:endParaRPr>
          </a:p>
        </p:txBody>
      </p:sp>
      <p:graphicFrame>
        <p:nvGraphicFramePr>
          <p:cNvPr id="13" name="資料庫圖表 12"/>
          <p:cNvGraphicFramePr/>
          <p:nvPr>
            <p:extLst>
              <p:ext uri="{D42A27DB-BD31-4B8C-83A1-F6EECF244321}">
                <p14:modId xmlns:p14="http://schemas.microsoft.com/office/powerpoint/2010/main" val="1379194334"/>
              </p:ext>
            </p:extLst>
          </p:nvPr>
        </p:nvGraphicFramePr>
        <p:xfrm>
          <a:off x="405246" y="1015929"/>
          <a:ext cx="1009997" cy="40621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矩形 11"/>
          <p:cNvSpPr/>
          <p:nvPr/>
        </p:nvSpPr>
        <p:spPr>
          <a:xfrm>
            <a:off x="1115616" y="331184"/>
            <a:ext cx="4968552" cy="584775"/>
          </a:xfrm>
          <a:prstGeom prst="rect">
            <a:avLst/>
          </a:prstGeom>
        </p:spPr>
        <p:txBody>
          <a:bodyPr wrap="square">
            <a:spAutoFit/>
          </a:bodyPr>
          <a:lstStyle/>
          <a:p>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三、資優資源班課程規劃</a:t>
            </a:r>
            <a:endParaRPr lang="zh-TW" altLang="en-US" sz="3200" dirty="0"/>
          </a:p>
        </p:txBody>
      </p:sp>
    </p:spTree>
    <p:extLst>
      <p:ext uri="{BB962C8B-B14F-4D97-AF65-F5344CB8AC3E}">
        <p14:creationId xmlns:p14="http://schemas.microsoft.com/office/powerpoint/2010/main" val="4191362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2483768" y="5324166"/>
            <a:ext cx="4730719" cy="481098"/>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zh-TW" sz="2400" b="1" dirty="0" smtClean="0">
                <a:ln w="10160">
                  <a:solidFill>
                    <a:srgbClr val="00B0F0"/>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rPr>
              <a:t>112.2.6-2.7</a:t>
            </a:r>
            <a:r>
              <a:rPr lang="zh-TW" altLang="en-US" sz="2400" b="1" dirty="0" smtClean="0">
                <a:ln w="10160">
                  <a:solidFill>
                    <a:srgbClr val="00B0F0"/>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rPr>
              <a:t> 七年級昆蟲營</a:t>
            </a:r>
            <a:endParaRPr lang="zh-TW" altLang="zh-TW" sz="2400" b="1" dirty="0">
              <a:ln w="10160">
                <a:solidFill>
                  <a:srgbClr val="00B0F0"/>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endParaRPr>
          </a:p>
        </p:txBody>
      </p:sp>
      <p:sp>
        <p:nvSpPr>
          <p:cNvPr id="8" name="圓角矩形 7"/>
          <p:cNvSpPr/>
          <p:nvPr/>
        </p:nvSpPr>
        <p:spPr>
          <a:xfrm>
            <a:off x="2123729" y="3117352"/>
            <a:ext cx="6264696" cy="35750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zh-TW" dirty="0">
                <a:ln w="0"/>
                <a:solidFill>
                  <a:schemeClr val="tx1"/>
                </a:solidFill>
                <a:effectLst>
                  <a:outerShdw blurRad="38100" dist="19050" dir="2700000" algn="tl" rotWithShape="0">
                    <a:schemeClr val="dk1">
                      <a:alpha val="40000"/>
                    </a:schemeClr>
                  </a:outerShdw>
                </a:effectLst>
              </a:rPr>
              <a:t>111.12.3</a:t>
            </a:r>
            <a:r>
              <a:rPr lang="zh-TW" altLang="en-US" dirty="0">
                <a:ln w="0"/>
                <a:solidFill>
                  <a:schemeClr val="tx1"/>
                </a:solidFill>
                <a:effectLst>
                  <a:outerShdw blurRad="38100" dist="19050" dir="2700000" algn="tl" rotWithShape="0">
                    <a:schemeClr val="dk1">
                      <a:alpha val="40000"/>
                    </a:schemeClr>
                  </a:outerShdw>
                </a:effectLst>
              </a:rPr>
              <a:t> </a:t>
            </a:r>
            <a:r>
              <a:rPr lang="zh-TW" altLang="en-US" b="1" dirty="0">
                <a:ln w="0"/>
                <a:solidFill>
                  <a:schemeClr val="accent1"/>
                </a:solidFill>
                <a:effectLst>
                  <a:outerShdw blurRad="38100" dist="25400" dir="5400000" algn="ctr" rotWithShape="0">
                    <a:srgbClr val="6E747A">
                      <a:alpha val="43000"/>
                    </a:srgbClr>
                  </a:outerShdw>
                </a:effectLst>
              </a:rPr>
              <a:t>問葉，那些葉子告訴我們的事</a:t>
            </a:r>
            <a:r>
              <a:rPr lang="en-US" altLang="zh-TW" dirty="0">
                <a:ln w="0"/>
                <a:solidFill>
                  <a:schemeClr val="tx1"/>
                </a:solidFill>
                <a:effectLst>
                  <a:outerShdw blurRad="38100" dist="19050" dir="2700000" algn="tl" rotWithShape="0">
                    <a:schemeClr val="dk1">
                      <a:alpha val="40000"/>
                    </a:schemeClr>
                  </a:outerShdw>
                </a:effectLst>
              </a:rPr>
              <a:t>(</a:t>
            </a:r>
            <a:r>
              <a:rPr lang="zh-TW" altLang="en-US" dirty="0">
                <a:ln w="0"/>
                <a:solidFill>
                  <a:schemeClr val="tx1"/>
                </a:solidFill>
                <a:effectLst>
                  <a:outerShdw blurRad="38100" dist="19050" dir="2700000" algn="tl" rotWithShape="0">
                    <a:schemeClr val="dk1">
                      <a:alpha val="40000"/>
                    </a:schemeClr>
                  </a:outerShdw>
                </a:effectLst>
              </a:rPr>
              <a:t>嘉義大學呂長澤教授</a:t>
            </a:r>
            <a:r>
              <a:rPr lang="en-US" altLang="zh-TW" dirty="0">
                <a:ln w="0"/>
                <a:solidFill>
                  <a:schemeClr val="tx1"/>
                </a:solidFill>
                <a:effectLst>
                  <a:outerShdw blurRad="38100" dist="19050" dir="2700000" algn="tl" rotWithShape="0">
                    <a:schemeClr val="dk1">
                      <a:alpha val="40000"/>
                    </a:schemeClr>
                  </a:outerShdw>
                </a:effectLst>
              </a:rPr>
              <a:t>)</a:t>
            </a:r>
            <a:endParaRPr lang="zh-TW" altLang="zh-TW" dirty="0">
              <a:ln w="0"/>
              <a:solidFill>
                <a:schemeClr val="tx1"/>
              </a:solidFill>
              <a:effectLst>
                <a:outerShdw blurRad="38100" dist="19050" dir="2700000" algn="tl" rotWithShape="0">
                  <a:schemeClr val="dk1">
                    <a:alpha val="40000"/>
                  </a:schemeClr>
                </a:outerShdw>
              </a:effectLst>
            </a:endParaRPr>
          </a:p>
        </p:txBody>
      </p:sp>
      <p:graphicFrame>
        <p:nvGraphicFramePr>
          <p:cNvPr id="13" name="資料庫圖表 12"/>
          <p:cNvGraphicFramePr/>
          <p:nvPr>
            <p:extLst>
              <p:ext uri="{D42A27DB-BD31-4B8C-83A1-F6EECF244321}">
                <p14:modId xmlns:p14="http://schemas.microsoft.com/office/powerpoint/2010/main" val="487229369"/>
              </p:ext>
            </p:extLst>
          </p:nvPr>
        </p:nvGraphicFramePr>
        <p:xfrm>
          <a:off x="405246" y="836712"/>
          <a:ext cx="1009997" cy="474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5313" y="3559138"/>
            <a:ext cx="2215115" cy="1660962"/>
          </a:xfrm>
          <a:prstGeom prst="rect">
            <a:avLst/>
          </a:prstGeom>
        </p:spPr>
      </p:pic>
      <p:pic>
        <p:nvPicPr>
          <p:cNvPr id="9" name="圖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176" y="3559138"/>
            <a:ext cx="2215115" cy="1660962"/>
          </a:xfrm>
          <a:prstGeom prst="rect">
            <a:avLst/>
          </a:prstGeom>
        </p:spPr>
      </p:pic>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3441" y="3559138"/>
            <a:ext cx="2215115" cy="1660962"/>
          </a:xfrm>
          <a:prstGeom prst="rect">
            <a:avLst/>
          </a:prstGeom>
        </p:spPr>
      </p:pic>
      <p:pic>
        <p:nvPicPr>
          <p:cNvPr id="3" name="圖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8774" y="1370018"/>
            <a:ext cx="2288194" cy="1715371"/>
          </a:xfrm>
          <a:prstGeom prst="rect">
            <a:avLst/>
          </a:prstGeom>
        </p:spPr>
      </p:pic>
      <p:pic>
        <p:nvPicPr>
          <p:cNvPr id="4" name="圖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2143" y="1395315"/>
            <a:ext cx="2180240" cy="1634811"/>
          </a:xfrm>
          <a:prstGeom prst="rect">
            <a:avLst/>
          </a:prstGeom>
        </p:spPr>
      </p:pic>
      <p:pic>
        <p:nvPicPr>
          <p:cNvPr id="6" name="圖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7558" y="1317505"/>
            <a:ext cx="2388320" cy="1790432"/>
          </a:xfrm>
          <a:prstGeom prst="rect">
            <a:avLst/>
          </a:prstGeom>
        </p:spPr>
      </p:pic>
      <p:sp>
        <p:nvSpPr>
          <p:cNvPr id="7" name="矩形 6"/>
          <p:cNvSpPr/>
          <p:nvPr/>
        </p:nvSpPr>
        <p:spPr>
          <a:xfrm>
            <a:off x="1187624" y="351576"/>
            <a:ext cx="4134465" cy="523220"/>
          </a:xfrm>
          <a:prstGeom prst="rect">
            <a:avLst/>
          </a:prstGeom>
        </p:spPr>
        <p:txBody>
          <a:bodyPr wrap="none">
            <a:spAutoFit/>
          </a:bodyPr>
          <a:lstStyle/>
          <a:p>
            <a:r>
              <a:rPr lang="zh-TW" altLang="en-US" sz="2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三、資優資源班課程規劃</a:t>
            </a:r>
            <a:endParaRPr lang="zh-TW" altLang="en-US" sz="2800" dirty="0"/>
          </a:p>
        </p:txBody>
      </p:sp>
    </p:spTree>
    <p:extLst>
      <p:ext uri="{BB962C8B-B14F-4D97-AF65-F5344CB8AC3E}">
        <p14:creationId xmlns:p14="http://schemas.microsoft.com/office/powerpoint/2010/main" val="333910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3335040229"/>
              </p:ext>
            </p:extLst>
          </p:nvPr>
        </p:nvGraphicFramePr>
        <p:xfrm>
          <a:off x="405246" y="332656"/>
          <a:ext cx="1009997"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圖像裡可能有10 個人、微笑的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9551" y="1508936"/>
            <a:ext cx="2439550" cy="1829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圖像裡可能有1 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1542" y="3670850"/>
            <a:ext cx="2439549" cy="1829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圖像裡可能有1 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5357" y="1508936"/>
            <a:ext cx="2436194" cy="18271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圖像裡可能有15 個人、微笑的人"/>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3472" y="1508936"/>
            <a:ext cx="2177515" cy="18296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圖像裡可能有7 個人"/>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79623" y="3582676"/>
            <a:ext cx="1833107" cy="20859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圖像裡可能有7 個人"/>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3472" y="3670850"/>
            <a:ext cx="2295085" cy="18296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47664" y="548680"/>
            <a:ext cx="4698722" cy="584775"/>
          </a:xfrm>
          <a:prstGeom prst="rect">
            <a:avLst/>
          </a:prstGeom>
        </p:spPr>
        <p:txBody>
          <a:bodyPr wrap="none">
            <a:spAutoFit/>
          </a:bodyPr>
          <a:lstStyle/>
          <a:p>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三、資優資源班課程規劃</a:t>
            </a:r>
            <a:endParaRPr lang="zh-TW" altLang="en-US" sz="3200" dirty="0"/>
          </a:p>
        </p:txBody>
      </p:sp>
    </p:spTree>
    <p:extLst>
      <p:ext uri="{BB962C8B-B14F-4D97-AF65-F5344CB8AC3E}">
        <p14:creationId xmlns:p14="http://schemas.microsoft.com/office/powerpoint/2010/main" val="21021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12160" y="1610503"/>
            <a:ext cx="2359543" cy="314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845770"/>
            <a:ext cx="2431762" cy="1822999"/>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1522922"/>
            <a:ext cx="2759666" cy="2069283"/>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530" y="3788791"/>
            <a:ext cx="2583777" cy="1936958"/>
          </a:xfrm>
          <a:prstGeom prst="rect">
            <a:avLst/>
          </a:prstGeom>
        </p:spPr>
      </p:pic>
      <p:sp>
        <p:nvSpPr>
          <p:cNvPr id="11" name="圓角矩形 10"/>
          <p:cNvSpPr/>
          <p:nvPr/>
        </p:nvSpPr>
        <p:spPr>
          <a:xfrm>
            <a:off x="1798338" y="692696"/>
            <a:ext cx="5519350" cy="662687"/>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6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資優團隊之教學研究會</a:t>
            </a:r>
            <a:endParaRPr lang="zh-TW" altLang="zh-TW" sz="36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98610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493" y="3918673"/>
            <a:ext cx="2663625" cy="1997268"/>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63" y="4068556"/>
            <a:ext cx="2632267" cy="1973756"/>
          </a:xfrm>
          <a:prstGeom prst="rect">
            <a:avLst/>
          </a:prstGeom>
          <a:ln>
            <a:noFill/>
          </a:ln>
          <a:effectLst>
            <a:outerShdw blurRad="292100" dist="139700" dir="2700000" algn="tl" rotWithShape="0">
              <a:srgbClr val="333333">
                <a:alpha val="65000"/>
              </a:srgbClr>
            </a:outerShdw>
          </a:effectLst>
        </p:spPr>
      </p:pic>
      <p:sp>
        <p:nvSpPr>
          <p:cNvPr id="7" name="圓角矩形 6"/>
          <p:cNvSpPr/>
          <p:nvPr/>
        </p:nvSpPr>
        <p:spPr>
          <a:xfrm>
            <a:off x="1907704" y="3346412"/>
            <a:ext cx="6336704" cy="46366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召開</a:t>
            </a:r>
            <a:r>
              <a:rPr lang="en-US" altLang="zh-TW" sz="2400" dirty="0" err="1">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IGP</a:t>
            </a:r>
            <a:r>
              <a:rPr lang="zh-TW" altLang="en-US"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會議及檢討會議，親師</a:t>
            </a:r>
            <a:r>
              <a:rPr lang="zh-TW" altLang="en-US"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交流管道暢通</a:t>
            </a:r>
            <a:endParaRPr lang="zh-TW" altLang="zh-TW" sz="24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252" y="1240544"/>
            <a:ext cx="2834878" cy="2125679"/>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419" y="1179614"/>
            <a:ext cx="2834878" cy="2125199"/>
          </a:xfrm>
          <a:prstGeom prst="rect">
            <a:avLst/>
          </a:prstGeom>
        </p:spPr>
      </p:pic>
    </p:spTree>
    <p:extLst>
      <p:ext uri="{BB962C8B-B14F-4D97-AF65-F5344CB8AC3E}">
        <p14:creationId xmlns:p14="http://schemas.microsoft.com/office/powerpoint/2010/main" val="161168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圖片 3"/>
          <p:cNvPicPr>
            <a:picLocks noChangeAspect="1"/>
          </p:cNvPicPr>
          <p:nvPr/>
        </p:nvPicPr>
        <p:blipFill>
          <a:blip r:embed="rId2"/>
          <a:srcRect/>
          <a:stretch>
            <a:fillRect/>
          </a:stretch>
        </p:blipFill>
        <p:spPr bwMode="auto">
          <a:xfrm>
            <a:off x="5551307" y="1451857"/>
            <a:ext cx="2933019" cy="1998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圖片 4"/>
          <p:cNvPicPr>
            <a:picLocks noChangeAspect="1"/>
          </p:cNvPicPr>
          <p:nvPr/>
        </p:nvPicPr>
        <p:blipFill>
          <a:blip r:embed="rId3"/>
          <a:srcRect/>
          <a:stretch>
            <a:fillRect/>
          </a:stretch>
        </p:blipFill>
        <p:spPr bwMode="auto">
          <a:xfrm>
            <a:off x="676003" y="3590330"/>
            <a:ext cx="2675744" cy="1959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圖片 5"/>
          <p:cNvPicPr>
            <a:picLocks noChangeAspect="1"/>
          </p:cNvPicPr>
          <p:nvPr/>
        </p:nvPicPr>
        <p:blipFill>
          <a:blip r:embed="rId4"/>
          <a:srcRect/>
          <a:stretch>
            <a:fillRect/>
          </a:stretch>
        </p:blipFill>
        <p:spPr bwMode="auto">
          <a:xfrm>
            <a:off x="5543551" y="3590331"/>
            <a:ext cx="2940775" cy="1857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圖片 6"/>
          <p:cNvPicPr>
            <a:picLocks noChangeAspect="1"/>
          </p:cNvPicPr>
          <p:nvPr/>
        </p:nvPicPr>
        <p:blipFill>
          <a:blip r:embed="rId5"/>
          <a:srcRect/>
          <a:stretch>
            <a:fillRect/>
          </a:stretch>
        </p:blipFill>
        <p:spPr bwMode="auto">
          <a:xfrm>
            <a:off x="676003" y="1442112"/>
            <a:ext cx="2675744" cy="2007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圖片 7"/>
          <p:cNvPicPr>
            <a:picLocks noChangeAspect="1"/>
          </p:cNvPicPr>
          <p:nvPr/>
        </p:nvPicPr>
        <p:blipFill>
          <a:blip r:embed="rId6"/>
          <a:srcRect/>
          <a:stretch>
            <a:fillRect/>
          </a:stretch>
        </p:blipFill>
        <p:spPr bwMode="auto">
          <a:xfrm>
            <a:off x="2997925" y="2504314"/>
            <a:ext cx="2899955" cy="2026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2411760" y="764705"/>
            <a:ext cx="4239944" cy="677408"/>
          </a:xfrm>
          <a:prstGeom prst="round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8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教學評量方式多元化</a:t>
            </a:r>
            <a:endParaRPr lang="zh-TW" altLang="zh-TW" sz="28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1877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圖片 2"/>
          <p:cNvPicPr>
            <a:picLocks noChangeAspect="1"/>
          </p:cNvPicPr>
          <p:nvPr/>
        </p:nvPicPr>
        <p:blipFill>
          <a:blip r:embed="rId2"/>
          <a:srcRect/>
          <a:stretch>
            <a:fillRect/>
          </a:stretch>
        </p:blipFill>
        <p:spPr bwMode="auto">
          <a:xfrm>
            <a:off x="822790" y="959747"/>
            <a:ext cx="3408760" cy="2456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圖片 3"/>
          <p:cNvPicPr>
            <a:picLocks noChangeAspect="1"/>
          </p:cNvPicPr>
          <p:nvPr/>
        </p:nvPicPr>
        <p:blipFill>
          <a:blip r:embed="rId3"/>
          <a:srcRect/>
          <a:stretch>
            <a:fillRect/>
          </a:stretch>
        </p:blipFill>
        <p:spPr bwMode="auto">
          <a:xfrm>
            <a:off x="4104662" y="3006601"/>
            <a:ext cx="3995738" cy="2880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圖片 4"/>
          <p:cNvPicPr>
            <a:picLocks noChangeAspect="1"/>
          </p:cNvPicPr>
          <p:nvPr/>
        </p:nvPicPr>
        <p:blipFill>
          <a:blip r:embed="rId4"/>
          <a:srcRect/>
          <a:stretch>
            <a:fillRect/>
          </a:stretch>
        </p:blipFill>
        <p:spPr bwMode="auto">
          <a:xfrm>
            <a:off x="685800" y="3799556"/>
            <a:ext cx="3134406" cy="2087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圖片 5"/>
          <p:cNvPicPr>
            <a:picLocks noChangeAspect="1"/>
          </p:cNvPicPr>
          <p:nvPr/>
        </p:nvPicPr>
        <p:blipFill>
          <a:blip r:embed="rId5"/>
          <a:srcRect/>
          <a:stretch>
            <a:fillRect/>
          </a:stretch>
        </p:blipFill>
        <p:spPr bwMode="auto">
          <a:xfrm>
            <a:off x="4669529" y="959747"/>
            <a:ext cx="3245065" cy="2232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圓角矩形 6"/>
          <p:cNvSpPr/>
          <p:nvPr/>
        </p:nvSpPr>
        <p:spPr>
          <a:xfrm>
            <a:off x="685801" y="3430097"/>
            <a:ext cx="3466934" cy="46366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資優班學習成果及心得分享</a:t>
            </a:r>
            <a:endParaRPr lang="zh-TW"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82970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902368" y="1038267"/>
            <a:ext cx="7529362" cy="595583"/>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資優教室</a:t>
            </a:r>
            <a:r>
              <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a:t>
            </a: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一</a:t>
            </a:r>
            <a:r>
              <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a:t>
            </a: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獨立教室，配合多媒體設備。</a:t>
            </a:r>
            <a:endPar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stretch>
            <a:fillRect/>
          </a:stretch>
        </p:blipFill>
        <p:spPr>
          <a:xfrm>
            <a:off x="2960744" y="1664532"/>
            <a:ext cx="2842179" cy="1962295"/>
          </a:xfrm>
          <a:prstGeom prst="rect">
            <a:avLst/>
          </a:prstGeom>
          <a:ln>
            <a:noFill/>
          </a:ln>
          <a:effectLst>
            <a:outerShdw blurRad="292100" dist="139700" dir="2700000" algn="tl" rotWithShape="0">
              <a:srgbClr val="333333">
                <a:alpha val="65000"/>
              </a:srgbClr>
            </a:outerShdw>
          </a:effectLst>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36" y="2118024"/>
            <a:ext cx="2137751" cy="3276057"/>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9881" y="1664532"/>
            <a:ext cx="2795953" cy="1962294"/>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744" y="3955300"/>
            <a:ext cx="2842179" cy="1847624"/>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7127" y="3916973"/>
            <a:ext cx="2848706" cy="188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901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98" y="1489697"/>
            <a:ext cx="2387490" cy="3614643"/>
          </a:xfrm>
          <a:prstGeom prst="rect">
            <a:avLst/>
          </a:prstGeom>
          <a:ln>
            <a:noFill/>
          </a:ln>
          <a:effectLst>
            <a:outerShdw blurRad="190500" algn="tl" rotWithShape="0">
              <a:srgbClr val="000000">
                <a:alpha val="70000"/>
              </a:srgbClr>
            </a:outerShdw>
          </a:effectLst>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755" y="1585258"/>
            <a:ext cx="2978787" cy="1827212"/>
          </a:xfrm>
          <a:prstGeom prst="rect">
            <a:avLst/>
          </a:prstGeom>
          <a:ln>
            <a:noFill/>
          </a:ln>
          <a:effectLst>
            <a:outerShdw blurRad="190500" algn="tl" rotWithShape="0">
              <a:srgbClr val="000000">
                <a:alpha val="70000"/>
              </a:srgbClr>
            </a:outerShdw>
          </a:effec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756" y="3615422"/>
            <a:ext cx="2961830" cy="1878367"/>
          </a:xfrm>
          <a:prstGeom prst="rect">
            <a:avLst/>
          </a:prstGeom>
          <a:ln>
            <a:noFill/>
          </a:ln>
          <a:effectLst>
            <a:outerShdw blurRad="190500" algn="tl" rotWithShape="0">
              <a:srgbClr val="000000">
                <a:alpha val="70000"/>
              </a:srgbClr>
            </a:outerShdw>
          </a:effectLst>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145" y="2497918"/>
            <a:ext cx="2528342" cy="1922129"/>
          </a:xfrm>
          <a:prstGeom prst="rect">
            <a:avLst/>
          </a:prstGeom>
          <a:ln>
            <a:noFill/>
          </a:ln>
          <a:effectLst>
            <a:outerShdw blurRad="190500" algn="tl" rotWithShape="0">
              <a:srgbClr val="000000">
                <a:alpha val="70000"/>
              </a:srgbClr>
            </a:outerShdw>
          </a:effectLst>
        </p:spPr>
      </p:pic>
      <p:sp>
        <p:nvSpPr>
          <p:cNvPr id="10" name="圓角矩形 9"/>
          <p:cNvSpPr/>
          <p:nvPr/>
        </p:nvSpPr>
        <p:spPr>
          <a:xfrm>
            <a:off x="3085755" y="1191906"/>
            <a:ext cx="5508612" cy="595583"/>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資優教室</a:t>
            </a:r>
            <a:r>
              <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a:t>
            </a: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二</a:t>
            </a:r>
            <a:r>
              <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a:t>
            </a: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教室</a:t>
            </a:r>
            <a:endPar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454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980728"/>
            <a:ext cx="8784976" cy="6336704"/>
          </a:xfrm>
        </p:spPr>
        <p:txBody>
          <a:bodyPr>
            <a:normAutofit/>
          </a:bodyPr>
          <a:lstStyle/>
          <a:p>
            <a:pPr marL="0" indent="0" defTabSz="914400">
              <a:buNone/>
            </a:pPr>
            <a:r>
              <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一、認識資優團隊</a:t>
            </a:r>
            <a:endPar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endParaRPr lang="en-US" altLang="zh-TW" sz="2600" dirty="0" smtClean="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pPr marL="0" indent="0">
              <a:buNone/>
            </a:pPr>
            <a:r>
              <a:rPr lang="zh-TW" altLang="en-US" dirty="0" smtClean="0"/>
              <a:t>                             </a:t>
            </a:r>
            <a:endParaRPr lang="en-US" altLang="zh-TW" dirty="0" smtClean="0"/>
          </a:p>
          <a:p>
            <a:pPr marL="0" indent="0">
              <a:buNone/>
            </a:pPr>
            <a:endParaRPr lang="en-US" altLang="zh-TW" dirty="0" smtClean="0">
              <a:latin typeface="新細明體"/>
              <a:ea typeface="新細明體"/>
            </a:endParaRPr>
          </a:p>
        </p:txBody>
      </p:sp>
      <p:graphicFrame>
        <p:nvGraphicFramePr>
          <p:cNvPr id="2" name="表格 1"/>
          <p:cNvGraphicFramePr>
            <a:graphicFrameLocks noGrp="1"/>
          </p:cNvGraphicFramePr>
          <p:nvPr>
            <p:extLst>
              <p:ext uri="{D42A27DB-BD31-4B8C-83A1-F6EECF244321}">
                <p14:modId xmlns:p14="http://schemas.microsoft.com/office/powerpoint/2010/main" val="1562595822"/>
              </p:ext>
            </p:extLst>
          </p:nvPr>
        </p:nvGraphicFramePr>
        <p:xfrm>
          <a:off x="755575" y="1916832"/>
          <a:ext cx="7560841" cy="2169000"/>
        </p:xfrm>
        <a:graphic>
          <a:graphicData uri="http://schemas.openxmlformats.org/drawingml/2006/table">
            <a:tbl>
              <a:tblPr firstRow="1" firstCol="1" bandRow="1">
                <a:tableStyleId>{5C22544A-7EE6-4342-B048-85BDC9FD1C3A}</a:tableStyleId>
              </a:tblPr>
              <a:tblGrid>
                <a:gridCol w="1541866">
                  <a:extLst>
                    <a:ext uri="{9D8B030D-6E8A-4147-A177-3AD203B41FA5}">
                      <a16:colId xmlns:a16="http://schemas.microsoft.com/office/drawing/2014/main" val="414494221"/>
                    </a:ext>
                  </a:extLst>
                </a:gridCol>
                <a:gridCol w="6018975">
                  <a:extLst>
                    <a:ext uri="{9D8B030D-6E8A-4147-A177-3AD203B41FA5}">
                      <a16:colId xmlns:a16="http://schemas.microsoft.com/office/drawing/2014/main" val="4200332861"/>
                    </a:ext>
                  </a:extLst>
                </a:gridCol>
              </a:tblGrid>
              <a:tr h="792088">
                <a:tc rowSpan="3">
                  <a:txBody>
                    <a:bodyPr/>
                    <a:lstStyle/>
                    <a:p>
                      <a:pPr algn="ctr">
                        <a:spcAft>
                          <a:spcPts val="0"/>
                        </a:spcAft>
                      </a:pPr>
                      <a:r>
                        <a:rPr lang="zh-TW" sz="2800" kern="0" dirty="0">
                          <a:effectLst/>
                          <a:latin typeface="標楷體" panose="03000509000000000000" pitchFamily="65" charset="-120"/>
                          <a:ea typeface="標楷體" panose="03000509000000000000" pitchFamily="65" charset="-120"/>
                        </a:rPr>
                        <a:t>行</a:t>
                      </a:r>
                      <a:endParaRPr lang="zh-TW" sz="2400" kern="100" dirty="0">
                        <a:effectLst/>
                        <a:latin typeface="標楷體" panose="03000509000000000000" pitchFamily="65" charset="-120"/>
                        <a:ea typeface="標楷體" panose="03000509000000000000" pitchFamily="65" charset="-120"/>
                      </a:endParaRPr>
                    </a:p>
                    <a:p>
                      <a:pPr algn="ctr">
                        <a:spcAft>
                          <a:spcPts val="0"/>
                        </a:spcAft>
                      </a:pPr>
                      <a:r>
                        <a:rPr lang="zh-TW" sz="2800" kern="0" dirty="0">
                          <a:effectLst/>
                          <a:latin typeface="標楷體" panose="03000509000000000000" pitchFamily="65" charset="-120"/>
                          <a:ea typeface="標楷體" panose="03000509000000000000" pitchFamily="65" charset="-120"/>
                        </a:rPr>
                        <a:t>政</a:t>
                      </a:r>
                      <a:endParaRPr lang="zh-TW" sz="2400" kern="100" dirty="0">
                        <a:effectLst/>
                        <a:latin typeface="標楷體" panose="03000509000000000000" pitchFamily="65" charset="-120"/>
                        <a:ea typeface="標楷體" panose="03000509000000000000" pitchFamily="65" charset="-120"/>
                      </a:endParaRPr>
                    </a:p>
                    <a:p>
                      <a:pPr algn="ctr">
                        <a:spcAft>
                          <a:spcPts val="0"/>
                        </a:spcAft>
                      </a:pPr>
                      <a:r>
                        <a:rPr lang="zh-TW" sz="2800" kern="0" dirty="0">
                          <a:effectLst/>
                          <a:latin typeface="標楷體" panose="03000509000000000000" pitchFamily="65" charset="-120"/>
                          <a:ea typeface="標楷體" panose="03000509000000000000" pitchFamily="65" charset="-120"/>
                        </a:rPr>
                        <a:t>團</a:t>
                      </a:r>
                      <a:endParaRPr lang="zh-TW" sz="2400" kern="100" dirty="0">
                        <a:effectLst/>
                        <a:latin typeface="標楷體" panose="03000509000000000000" pitchFamily="65" charset="-120"/>
                        <a:ea typeface="標楷體" panose="03000509000000000000" pitchFamily="65" charset="-120"/>
                      </a:endParaRPr>
                    </a:p>
                    <a:p>
                      <a:pPr algn="ctr">
                        <a:spcAft>
                          <a:spcPts val="0"/>
                        </a:spcAft>
                      </a:pPr>
                      <a:r>
                        <a:rPr lang="zh-TW" sz="2800" kern="0" dirty="0">
                          <a:effectLst/>
                          <a:latin typeface="標楷體" panose="03000509000000000000" pitchFamily="65" charset="-120"/>
                          <a:ea typeface="標楷體" panose="03000509000000000000" pitchFamily="65" charset="-120"/>
                        </a:rPr>
                        <a:t>隊</a:t>
                      </a:r>
                      <a:endParaRPr lang="zh-TW" sz="2400" kern="100" dirty="0">
                        <a:effectLst/>
                        <a:latin typeface="標楷體" panose="03000509000000000000" pitchFamily="65" charset="-120"/>
                        <a:ea typeface="標楷體" panose="03000509000000000000" pitchFamily="65" charset="-120"/>
                      </a:endParaRPr>
                    </a:p>
                  </a:txBody>
                  <a:tcPr marL="61992" marR="61992" marT="0" marB="0" anchor="ctr"/>
                </a:tc>
                <a:tc>
                  <a:txBody>
                    <a:bodyPr/>
                    <a:lstStyle/>
                    <a:p>
                      <a:pPr>
                        <a:spcAft>
                          <a:spcPts val="0"/>
                        </a:spcAft>
                      </a:pPr>
                      <a:r>
                        <a:rPr lang="zh-TW" sz="2800" b="0" kern="0" dirty="0">
                          <a:solidFill>
                            <a:schemeClr val="tx1"/>
                          </a:solidFill>
                          <a:effectLst/>
                          <a:latin typeface="標楷體" panose="03000509000000000000" pitchFamily="65" charset="-120"/>
                          <a:ea typeface="標楷體" panose="03000509000000000000" pitchFamily="65" charset="-120"/>
                        </a:rPr>
                        <a:t>校</a:t>
                      </a:r>
                      <a:r>
                        <a:rPr lang="en-US" sz="2800" b="0" kern="0" dirty="0">
                          <a:solidFill>
                            <a:schemeClr val="tx1"/>
                          </a:solidFill>
                          <a:effectLst/>
                          <a:latin typeface="標楷體" panose="03000509000000000000" pitchFamily="65" charset="-120"/>
                          <a:ea typeface="標楷體" panose="03000509000000000000" pitchFamily="65" charset="-120"/>
                        </a:rPr>
                        <a:t>    </a:t>
                      </a:r>
                      <a:r>
                        <a:rPr lang="zh-TW" sz="2800" b="0" kern="0" dirty="0">
                          <a:solidFill>
                            <a:schemeClr val="tx1"/>
                          </a:solidFill>
                          <a:effectLst/>
                          <a:latin typeface="標楷體" panose="03000509000000000000" pitchFamily="65" charset="-120"/>
                          <a:ea typeface="標楷體" panose="03000509000000000000" pitchFamily="65" charset="-120"/>
                        </a:rPr>
                        <a:t>長：張金龍</a:t>
                      </a:r>
                      <a:endParaRPr lang="zh-TW" sz="2400" b="0" kern="100" dirty="0">
                        <a:solidFill>
                          <a:schemeClr val="tx1"/>
                        </a:solidFill>
                        <a:effectLst/>
                        <a:latin typeface="標楷體" panose="03000509000000000000" pitchFamily="65" charset="-120"/>
                        <a:ea typeface="標楷體" panose="03000509000000000000" pitchFamily="65" charset="-120"/>
                      </a:endParaRPr>
                    </a:p>
                  </a:txBody>
                  <a:tcPr marL="61992" marR="61992" marT="0" marB="0" anchor="ctr">
                    <a:solidFill>
                      <a:schemeClr val="accent5">
                        <a:lumMod val="40000"/>
                        <a:lumOff val="60000"/>
                      </a:schemeClr>
                    </a:solidFill>
                  </a:tcPr>
                </a:tc>
                <a:extLst>
                  <a:ext uri="{0D108BD9-81ED-4DB2-BD59-A6C34878D82A}">
                    <a16:rowId xmlns:a16="http://schemas.microsoft.com/office/drawing/2014/main" val="790833736"/>
                  </a:ext>
                </a:extLst>
              </a:tr>
              <a:tr h="650992">
                <a:tc vMerge="1">
                  <a:txBody>
                    <a:bodyPr/>
                    <a:lstStyle/>
                    <a:p>
                      <a:endParaRPr lang="zh-TW" altLang="en-US"/>
                    </a:p>
                  </a:txBody>
                  <a:tcPr/>
                </a:tc>
                <a:tc>
                  <a:txBody>
                    <a:bodyPr/>
                    <a:lstStyle/>
                    <a:p>
                      <a:pPr>
                        <a:spcAft>
                          <a:spcPts val="0"/>
                        </a:spcAft>
                      </a:pPr>
                      <a:r>
                        <a:rPr lang="zh-TW" sz="2800" kern="0" dirty="0">
                          <a:effectLst/>
                          <a:latin typeface="標楷體" panose="03000509000000000000" pitchFamily="65" charset="-120"/>
                          <a:ea typeface="標楷體" panose="03000509000000000000" pitchFamily="65" charset="-120"/>
                        </a:rPr>
                        <a:t>輔導主任：吳清達</a:t>
                      </a:r>
                      <a:endParaRPr lang="zh-TW" sz="2400" kern="100" dirty="0">
                        <a:effectLst/>
                        <a:latin typeface="標楷體" panose="03000509000000000000" pitchFamily="65" charset="-120"/>
                        <a:ea typeface="標楷體" panose="03000509000000000000" pitchFamily="65" charset="-120"/>
                      </a:endParaRPr>
                    </a:p>
                  </a:txBody>
                  <a:tcPr marL="61992" marR="61992" marT="0" marB="0" anchor="ctr"/>
                </a:tc>
                <a:extLst>
                  <a:ext uri="{0D108BD9-81ED-4DB2-BD59-A6C34878D82A}">
                    <a16:rowId xmlns:a16="http://schemas.microsoft.com/office/drawing/2014/main" val="2641295408"/>
                  </a:ext>
                </a:extLst>
              </a:tr>
              <a:tr h="725920">
                <a:tc vMerge="1">
                  <a:txBody>
                    <a:bodyPr/>
                    <a:lstStyle/>
                    <a:p>
                      <a:endParaRPr lang="zh-TW" altLang="en-US"/>
                    </a:p>
                  </a:txBody>
                  <a:tcPr/>
                </a:tc>
                <a:tc>
                  <a:txBody>
                    <a:bodyPr/>
                    <a:lstStyle/>
                    <a:p>
                      <a:pPr>
                        <a:spcAft>
                          <a:spcPts val="0"/>
                        </a:spcAft>
                      </a:pPr>
                      <a:r>
                        <a:rPr lang="zh-TW" sz="2800" kern="0" dirty="0">
                          <a:effectLst/>
                          <a:latin typeface="標楷體" panose="03000509000000000000" pitchFamily="65" charset="-120"/>
                          <a:ea typeface="標楷體" panose="03000509000000000000" pitchFamily="65" charset="-120"/>
                        </a:rPr>
                        <a:t>特教組長：張瓊嫈</a:t>
                      </a:r>
                      <a:r>
                        <a:rPr lang="en-US" sz="2800" kern="0" dirty="0">
                          <a:effectLst/>
                          <a:latin typeface="標楷體" panose="03000509000000000000" pitchFamily="65" charset="-120"/>
                          <a:ea typeface="標楷體" panose="03000509000000000000" pitchFamily="65" charset="-120"/>
                        </a:rPr>
                        <a:t>2855331</a:t>
                      </a:r>
                      <a:r>
                        <a:rPr lang="zh-TW" sz="2800" kern="0" dirty="0">
                          <a:effectLst/>
                          <a:latin typeface="標楷體" panose="03000509000000000000" pitchFamily="65" charset="-120"/>
                          <a:ea typeface="標楷體" panose="03000509000000000000" pitchFamily="65" charset="-120"/>
                        </a:rPr>
                        <a:t>分機</a:t>
                      </a:r>
                      <a:r>
                        <a:rPr lang="en-US" sz="2800" kern="0" dirty="0">
                          <a:effectLst/>
                          <a:latin typeface="標楷體" panose="03000509000000000000" pitchFamily="65" charset="-120"/>
                          <a:ea typeface="標楷體" panose="03000509000000000000" pitchFamily="65" charset="-120"/>
                        </a:rPr>
                        <a:t>520</a:t>
                      </a:r>
                      <a:endParaRPr lang="zh-TW" sz="2400" kern="100" dirty="0">
                        <a:effectLst/>
                        <a:latin typeface="標楷體" panose="03000509000000000000" pitchFamily="65" charset="-120"/>
                        <a:ea typeface="標楷體" panose="03000509000000000000" pitchFamily="65" charset="-120"/>
                      </a:endParaRPr>
                    </a:p>
                  </a:txBody>
                  <a:tcPr marL="61992" marR="61992" marT="0" marB="0" anchor="ctr"/>
                </a:tc>
                <a:extLst>
                  <a:ext uri="{0D108BD9-81ED-4DB2-BD59-A6C34878D82A}">
                    <a16:rowId xmlns:a16="http://schemas.microsoft.com/office/drawing/2014/main" val="591041154"/>
                  </a:ext>
                </a:extLst>
              </a:tr>
            </a:tbl>
          </a:graphicData>
        </a:graphic>
      </p:graphicFrame>
    </p:spTree>
    <p:extLst>
      <p:ext uri="{BB962C8B-B14F-4D97-AF65-F5344CB8AC3E}">
        <p14:creationId xmlns:p14="http://schemas.microsoft.com/office/powerpoint/2010/main" val="3330141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52" y="1479116"/>
            <a:ext cx="2670664" cy="38622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866" y="1722250"/>
            <a:ext cx="2619950" cy="1964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172" y="1722250"/>
            <a:ext cx="2619950" cy="1964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0087" y="3792826"/>
            <a:ext cx="2743357" cy="20575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圓角矩形 8"/>
          <p:cNvSpPr/>
          <p:nvPr/>
        </p:nvSpPr>
        <p:spPr>
          <a:xfrm>
            <a:off x="2136535" y="1021055"/>
            <a:ext cx="5508612" cy="595583"/>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資優教室</a:t>
            </a:r>
            <a:r>
              <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a:t>
            </a:r>
            <a:r>
              <a:rPr lang="zh-TW" altLang="en-US"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三</a:t>
            </a:r>
            <a:r>
              <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a:t>
            </a:r>
            <a:endParaRPr lang="en-US" altLang="zh-TW" sz="2100" dirty="0">
              <a:ln w="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74969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四、榜</a:t>
            </a:r>
            <a:r>
              <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單</a:t>
            </a:r>
          </a:p>
        </p:txBody>
      </p:sp>
      <p:graphicFrame>
        <p:nvGraphicFramePr>
          <p:cNvPr id="4" name="內容版面配置區 3"/>
          <p:cNvGraphicFramePr>
            <a:graphicFrameLocks noGrp="1"/>
          </p:cNvGraphicFramePr>
          <p:nvPr>
            <p:ph idx="1"/>
            <p:extLst/>
          </p:nvPr>
        </p:nvGraphicFramePr>
        <p:xfrm>
          <a:off x="789816" y="1933501"/>
          <a:ext cx="7416824" cy="4375819"/>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336787">
                <a:tc>
                  <a:txBody>
                    <a:bodyPr/>
                    <a:lstStyle/>
                    <a:p>
                      <a:pPr algn="ctr">
                        <a:spcAft>
                          <a:spcPts val="0"/>
                        </a:spcAft>
                      </a:pPr>
                      <a:r>
                        <a:rPr lang="zh-TW" sz="2000" kern="100" dirty="0">
                          <a:effectLst/>
                          <a:latin typeface="標楷體" pitchFamily="65" charset="-120"/>
                          <a:ea typeface="標楷體" pitchFamily="65" charset="-120"/>
                        </a:rPr>
                        <a:t>學校</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lgn="ctr">
                        <a:spcAft>
                          <a:spcPts val="0"/>
                        </a:spcAft>
                      </a:pPr>
                      <a:r>
                        <a:rPr lang="zh-TW" sz="2000" kern="100" dirty="0">
                          <a:effectLst/>
                          <a:latin typeface="標楷體" pitchFamily="65" charset="-120"/>
                          <a:ea typeface="標楷體" pitchFamily="65" charset="-120"/>
                        </a:rPr>
                        <a:t>班級</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lgn="ctr">
                        <a:spcAft>
                          <a:spcPts val="0"/>
                        </a:spcAft>
                      </a:pPr>
                      <a:r>
                        <a:rPr lang="zh-TW" sz="2000" kern="100">
                          <a:effectLst/>
                          <a:latin typeface="標楷體" pitchFamily="65" charset="-120"/>
                          <a:ea typeface="標楷體" pitchFamily="65" charset="-120"/>
                        </a:rPr>
                        <a:t>錄取學生</a:t>
                      </a:r>
                      <a:endParaRPr lang="zh-TW" sz="2000" kern="10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0"/>
                  </a:ext>
                </a:extLst>
              </a:tr>
              <a:tr h="673573">
                <a:tc rowSpan="4">
                  <a:txBody>
                    <a:bodyPr/>
                    <a:lstStyle/>
                    <a:p>
                      <a:pPr algn="ctr">
                        <a:spcAft>
                          <a:spcPts val="0"/>
                        </a:spcAft>
                      </a:pPr>
                      <a:r>
                        <a:rPr lang="zh-TW" sz="2000" kern="100">
                          <a:effectLst/>
                          <a:latin typeface="標楷體" pitchFamily="65" charset="-120"/>
                          <a:ea typeface="標楷體" pitchFamily="65" charset="-120"/>
                        </a:rPr>
                        <a:t>嘉義高中</a:t>
                      </a:r>
                      <a:endParaRPr lang="zh-TW" sz="2000" kern="100">
                        <a:effectLst/>
                        <a:latin typeface="標楷體" pitchFamily="65" charset="-120"/>
                        <a:ea typeface="標楷體" pitchFamily="65" charset="-120"/>
                        <a:cs typeface="Times New Roman"/>
                      </a:endParaRPr>
                    </a:p>
                  </a:txBody>
                  <a:tcPr marL="68580" marR="68580" marT="0" marB="0" anchor="ctr"/>
                </a:tc>
                <a:tc>
                  <a:txBody>
                    <a:bodyPr/>
                    <a:lstStyle/>
                    <a:p>
                      <a:pPr algn="ctr">
                        <a:spcAft>
                          <a:spcPts val="0"/>
                        </a:spcAft>
                      </a:pPr>
                      <a:r>
                        <a:rPr lang="zh-TW" sz="2000" kern="100" dirty="0">
                          <a:effectLst/>
                          <a:latin typeface="標楷體" pitchFamily="65" charset="-120"/>
                          <a:ea typeface="標楷體" pitchFamily="65" charset="-120"/>
                        </a:rPr>
                        <a:t>科學班</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吳佳臻、林弘唯、林宥呈</a:t>
                      </a:r>
                      <a:r>
                        <a:rPr lang="zh-TW" sz="2000" kern="100" dirty="0" smtClean="0">
                          <a:effectLst/>
                          <a:latin typeface="標楷體" pitchFamily="65" charset="-120"/>
                          <a:ea typeface="標楷體" pitchFamily="65" charset="-120"/>
                        </a:rPr>
                        <a:t>、</a:t>
                      </a:r>
                      <a:endParaRPr lang="en-US" altLang="zh-TW" sz="2000" kern="100" dirty="0" smtClean="0">
                        <a:effectLst/>
                        <a:latin typeface="標楷體" pitchFamily="65" charset="-120"/>
                        <a:ea typeface="標楷體" pitchFamily="65" charset="-120"/>
                      </a:endParaRPr>
                    </a:p>
                    <a:p>
                      <a:pPr>
                        <a:spcAft>
                          <a:spcPts val="0"/>
                        </a:spcAft>
                      </a:pPr>
                      <a:r>
                        <a:rPr lang="zh-TW" sz="2000" kern="100" dirty="0" smtClean="0">
                          <a:effectLst/>
                          <a:latin typeface="標楷體" pitchFamily="65" charset="-120"/>
                          <a:ea typeface="標楷體" pitchFamily="65" charset="-120"/>
                        </a:rPr>
                        <a:t>王</a:t>
                      </a:r>
                      <a:r>
                        <a:rPr lang="zh-TW" sz="2000" kern="100" dirty="0">
                          <a:effectLst/>
                          <a:latin typeface="標楷體" pitchFamily="65" charset="-120"/>
                          <a:ea typeface="標楷體" pitchFamily="65" charset="-120"/>
                        </a:rPr>
                        <a:t>嗣方、何承祐</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1"/>
                  </a:ext>
                </a:extLst>
              </a:tr>
              <a:tr h="485139">
                <a:tc vMerge="1">
                  <a:txBody>
                    <a:bodyPr/>
                    <a:lstStyle/>
                    <a:p>
                      <a:endParaRPr lang="zh-TW" altLang="en-US"/>
                    </a:p>
                  </a:txBody>
                  <a:tcPr/>
                </a:tc>
                <a:tc>
                  <a:txBody>
                    <a:bodyPr/>
                    <a:lstStyle/>
                    <a:p>
                      <a:pPr algn="ctr">
                        <a:spcAft>
                          <a:spcPts val="0"/>
                        </a:spcAft>
                      </a:pPr>
                      <a:r>
                        <a:rPr lang="zh-TW" sz="2000" kern="100" dirty="0">
                          <a:effectLst/>
                          <a:latin typeface="標楷體" pitchFamily="65" charset="-120"/>
                          <a:ea typeface="標楷體" pitchFamily="65" charset="-120"/>
                        </a:rPr>
                        <a:t>數資班</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余侑懌、蘇宥榕、許睿鈞</a:t>
                      </a:r>
                      <a:r>
                        <a:rPr lang="en-US" sz="2000" kern="100" dirty="0">
                          <a:effectLst/>
                          <a:latin typeface="標楷體" pitchFamily="65" charset="-120"/>
                          <a:ea typeface="標楷體" pitchFamily="65" charset="-120"/>
                        </a:rPr>
                        <a:t>(</a:t>
                      </a:r>
                      <a:r>
                        <a:rPr lang="zh-TW" sz="2000" kern="100" dirty="0">
                          <a:effectLst/>
                          <a:latin typeface="標楷體" pitchFamily="65" charset="-120"/>
                          <a:ea typeface="標楷體" pitchFamily="65" charset="-120"/>
                        </a:rPr>
                        <a:t>備</a:t>
                      </a:r>
                      <a:r>
                        <a:rPr lang="en-US" sz="2000" kern="100" dirty="0">
                          <a:effectLst/>
                          <a:latin typeface="標楷體" pitchFamily="65" charset="-120"/>
                          <a:ea typeface="標楷體" pitchFamily="65" charset="-120"/>
                        </a:rPr>
                        <a:t>)</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2"/>
                  </a:ext>
                </a:extLst>
              </a:tr>
              <a:tr h="468632">
                <a:tc vMerge="1">
                  <a:txBody>
                    <a:bodyPr/>
                    <a:lstStyle/>
                    <a:p>
                      <a:endParaRPr lang="zh-TW" altLang="en-US"/>
                    </a:p>
                  </a:txBody>
                  <a:tcPr/>
                </a:tc>
                <a:tc>
                  <a:txBody>
                    <a:bodyPr/>
                    <a:lstStyle/>
                    <a:p>
                      <a:pPr algn="ctr">
                        <a:spcAft>
                          <a:spcPts val="0"/>
                        </a:spcAft>
                      </a:pPr>
                      <a:r>
                        <a:rPr lang="zh-TW" sz="2000" kern="100">
                          <a:effectLst/>
                          <a:latin typeface="標楷體" pitchFamily="65" charset="-120"/>
                          <a:ea typeface="標楷體" pitchFamily="65" charset="-120"/>
                        </a:rPr>
                        <a:t>語資班</a:t>
                      </a:r>
                      <a:endParaRPr lang="zh-TW" sz="2000" kern="10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鄭恩</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3"/>
                  </a:ext>
                </a:extLst>
              </a:tr>
              <a:tr h="673573">
                <a:tc vMerge="1">
                  <a:txBody>
                    <a:bodyPr/>
                    <a:lstStyle/>
                    <a:p>
                      <a:endParaRPr lang="zh-TW" altLang="en-US"/>
                    </a:p>
                  </a:txBody>
                  <a:tcPr/>
                </a:tc>
                <a:tc>
                  <a:txBody>
                    <a:bodyPr/>
                    <a:lstStyle/>
                    <a:p>
                      <a:pPr algn="ctr">
                        <a:spcAft>
                          <a:spcPts val="0"/>
                        </a:spcAft>
                      </a:pPr>
                      <a:r>
                        <a:rPr lang="zh-TW" sz="2000" kern="100">
                          <a:effectLst/>
                          <a:latin typeface="標楷體" pitchFamily="65" charset="-120"/>
                          <a:ea typeface="標楷體" pitchFamily="65" charset="-120"/>
                        </a:rPr>
                        <a:t>高瞻班</a:t>
                      </a:r>
                      <a:endParaRPr lang="zh-TW" sz="2000" kern="10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施力誠、蘇宥榕、林恩予</a:t>
                      </a:r>
                      <a:r>
                        <a:rPr lang="zh-TW" sz="2000" kern="100" dirty="0" smtClean="0">
                          <a:effectLst/>
                          <a:latin typeface="標楷體" pitchFamily="65" charset="-120"/>
                          <a:ea typeface="標楷體" pitchFamily="65" charset="-120"/>
                        </a:rPr>
                        <a:t>、</a:t>
                      </a:r>
                      <a:endParaRPr lang="en-US" altLang="zh-TW" sz="2000" kern="100" dirty="0" smtClean="0">
                        <a:effectLst/>
                        <a:latin typeface="標楷體" pitchFamily="65" charset="-120"/>
                        <a:ea typeface="標楷體" pitchFamily="65" charset="-120"/>
                      </a:endParaRPr>
                    </a:p>
                    <a:p>
                      <a:pPr>
                        <a:spcAft>
                          <a:spcPts val="0"/>
                        </a:spcAft>
                      </a:pPr>
                      <a:r>
                        <a:rPr lang="zh-TW" sz="2000" kern="100" dirty="0" smtClean="0">
                          <a:effectLst/>
                          <a:latin typeface="標楷體" pitchFamily="65" charset="-120"/>
                          <a:ea typeface="標楷體" pitchFamily="65" charset="-120"/>
                        </a:rPr>
                        <a:t>鄭</a:t>
                      </a:r>
                      <a:r>
                        <a:rPr lang="zh-TW" sz="2000" kern="100" dirty="0">
                          <a:effectLst/>
                          <a:latin typeface="標楷體" pitchFamily="65" charset="-120"/>
                          <a:ea typeface="標楷體" pitchFamily="65" charset="-120"/>
                        </a:rPr>
                        <a:t>恩</a:t>
                      </a:r>
                      <a:r>
                        <a:rPr lang="en-US" sz="2000" kern="100" dirty="0">
                          <a:effectLst/>
                          <a:latin typeface="標楷體" pitchFamily="65" charset="-120"/>
                          <a:ea typeface="標楷體" pitchFamily="65" charset="-120"/>
                        </a:rPr>
                        <a:t>(</a:t>
                      </a:r>
                      <a:r>
                        <a:rPr lang="zh-TW" sz="2000" kern="100" dirty="0">
                          <a:effectLst/>
                          <a:latin typeface="標楷體" pitchFamily="65" charset="-120"/>
                          <a:ea typeface="標楷體" pitchFamily="65" charset="-120"/>
                        </a:rPr>
                        <a:t>備</a:t>
                      </a:r>
                      <a:r>
                        <a:rPr lang="en-US" sz="2000" kern="100" dirty="0">
                          <a:effectLst/>
                          <a:latin typeface="標楷體" pitchFamily="65" charset="-120"/>
                          <a:ea typeface="標楷體" pitchFamily="65" charset="-120"/>
                        </a:rPr>
                        <a:t>)</a:t>
                      </a:r>
                      <a:r>
                        <a:rPr lang="zh-TW" sz="2000" kern="100" dirty="0">
                          <a:effectLst/>
                          <a:latin typeface="標楷體" pitchFamily="65" charset="-120"/>
                          <a:ea typeface="標楷體" pitchFamily="65" charset="-120"/>
                        </a:rPr>
                        <a:t>、江季恆</a:t>
                      </a:r>
                      <a:r>
                        <a:rPr lang="en-US" sz="2000" kern="100" dirty="0">
                          <a:effectLst/>
                          <a:latin typeface="標楷體" pitchFamily="65" charset="-120"/>
                          <a:ea typeface="標楷體" pitchFamily="65" charset="-120"/>
                        </a:rPr>
                        <a:t>(</a:t>
                      </a:r>
                      <a:r>
                        <a:rPr lang="zh-TW" sz="2000" kern="100" dirty="0">
                          <a:effectLst/>
                          <a:latin typeface="標楷體" pitchFamily="65" charset="-120"/>
                          <a:ea typeface="標楷體" pitchFamily="65" charset="-120"/>
                        </a:rPr>
                        <a:t>備</a:t>
                      </a:r>
                      <a:r>
                        <a:rPr lang="en-US" sz="2000" kern="100" dirty="0">
                          <a:effectLst/>
                          <a:latin typeface="標楷體" pitchFamily="65" charset="-120"/>
                          <a:ea typeface="標楷體" pitchFamily="65" charset="-120"/>
                        </a:rPr>
                        <a:t>)</a:t>
                      </a:r>
                      <a:r>
                        <a:rPr lang="zh-TW" sz="2000" kern="100" dirty="0" smtClean="0">
                          <a:effectLst/>
                          <a:latin typeface="標楷體" pitchFamily="65" charset="-120"/>
                          <a:ea typeface="標楷體" pitchFamily="65" charset="-120"/>
                        </a:rPr>
                        <a:t>、</a:t>
                      </a:r>
                      <a:endParaRPr lang="en-US" altLang="zh-TW" sz="2000" kern="100" dirty="0" smtClean="0">
                        <a:effectLst/>
                        <a:latin typeface="標楷體" pitchFamily="65" charset="-120"/>
                        <a:ea typeface="標楷體" pitchFamily="65" charset="-120"/>
                      </a:endParaRPr>
                    </a:p>
                    <a:p>
                      <a:pPr>
                        <a:spcAft>
                          <a:spcPts val="0"/>
                        </a:spcAft>
                      </a:pPr>
                      <a:r>
                        <a:rPr lang="zh-TW" sz="2000" kern="100" dirty="0" smtClean="0">
                          <a:effectLst/>
                          <a:latin typeface="標楷體" pitchFamily="65" charset="-120"/>
                          <a:ea typeface="標楷體" pitchFamily="65" charset="-120"/>
                        </a:rPr>
                        <a:t>李</a:t>
                      </a:r>
                      <a:r>
                        <a:rPr lang="zh-TW" sz="2000" kern="100" dirty="0">
                          <a:effectLst/>
                          <a:latin typeface="標楷體" pitchFamily="65" charset="-120"/>
                          <a:ea typeface="標楷體" pitchFamily="65" charset="-120"/>
                        </a:rPr>
                        <a:t>振驎</a:t>
                      </a:r>
                      <a:r>
                        <a:rPr lang="en-US" sz="2000" kern="100" dirty="0">
                          <a:effectLst/>
                          <a:latin typeface="標楷體" pitchFamily="65" charset="-120"/>
                          <a:ea typeface="標楷體" pitchFamily="65" charset="-120"/>
                        </a:rPr>
                        <a:t>(</a:t>
                      </a:r>
                      <a:r>
                        <a:rPr lang="zh-TW" sz="2000" kern="100" dirty="0">
                          <a:effectLst/>
                          <a:latin typeface="標楷體" pitchFamily="65" charset="-120"/>
                          <a:ea typeface="標楷體" pitchFamily="65" charset="-120"/>
                        </a:rPr>
                        <a:t>備</a:t>
                      </a:r>
                      <a:r>
                        <a:rPr lang="en-US" sz="2000" kern="100" dirty="0">
                          <a:effectLst/>
                          <a:latin typeface="標楷體" pitchFamily="65" charset="-120"/>
                          <a:ea typeface="標楷體" pitchFamily="65" charset="-120"/>
                        </a:rPr>
                        <a:t>)</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4"/>
                  </a:ext>
                </a:extLst>
              </a:tr>
              <a:tr h="673573">
                <a:tc rowSpan="3">
                  <a:txBody>
                    <a:bodyPr/>
                    <a:lstStyle/>
                    <a:p>
                      <a:pPr algn="ctr">
                        <a:spcAft>
                          <a:spcPts val="0"/>
                        </a:spcAft>
                      </a:pPr>
                      <a:r>
                        <a:rPr lang="zh-TW" sz="2000" kern="100" dirty="0">
                          <a:effectLst/>
                          <a:latin typeface="標楷體" pitchFamily="65" charset="-120"/>
                          <a:ea typeface="標楷體" pitchFamily="65" charset="-120"/>
                        </a:rPr>
                        <a:t>嘉義女中</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lgn="ctr">
                        <a:spcAft>
                          <a:spcPts val="0"/>
                        </a:spcAft>
                      </a:pPr>
                      <a:r>
                        <a:rPr lang="zh-TW" sz="2000" kern="100" dirty="0">
                          <a:effectLst/>
                          <a:latin typeface="標楷體" pitchFamily="65" charset="-120"/>
                          <a:ea typeface="標楷體" pitchFamily="65" charset="-120"/>
                        </a:rPr>
                        <a:t>數資班</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張本鈺、官宜嫺、施幸嫻</a:t>
                      </a:r>
                      <a:r>
                        <a:rPr lang="zh-TW" sz="2000" kern="100" dirty="0" smtClean="0">
                          <a:effectLst/>
                          <a:latin typeface="標楷體" pitchFamily="65" charset="-120"/>
                          <a:ea typeface="標楷體" pitchFamily="65" charset="-120"/>
                        </a:rPr>
                        <a:t>、</a:t>
                      </a:r>
                      <a:endParaRPr lang="en-US" altLang="zh-TW" sz="2000" kern="100" dirty="0" smtClean="0">
                        <a:effectLst/>
                        <a:latin typeface="標楷體" pitchFamily="65" charset="-120"/>
                        <a:ea typeface="標楷體" pitchFamily="65" charset="-120"/>
                      </a:endParaRPr>
                    </a:p>
                    <a:p>
                      <a:pPr>
                        <a:spcAft>
                          <a:spcPts val="0"/>
                        </a:spcAft>
                      </a:pPr>
                      <a:r>
                        <a:rPr lang="zh-TW" sz="2000" kern="100" dirty="0" smtClean="0">
                          <a:effectLst/>
                          <a:latin typeface="標楷體" pitchFamily="65" charset="-120"/>
                          <a:ea typeface="標楷體" pitchFamily="65" charset="-120"/>
                        </a:rPr>
                        <a:t>彭</a:t>
                      </a:r>
                      <a:r>
                        <a:rPr lang="zh-TW" sz="2000" kern="100" dirty="0">
                          <a:effectLst/>
                          <a:latin typeface="標楷體" pitchFamily="65" charset="-120"/>
                          <a:ea typeface="標楷體" pitchFamily="65" charset="-120"/>
                        </a:rPr>
                        <a:t>若嫺、張芯縈</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5"/>
                  </a:ext>
                </a:extLst>
              </a:tr>
              <a:tr h="336787">
                <a:tc vMerge="1">
                  <a:txBody>
                    <a:bodyPr/>
                    <a:lstStyle/>
                    <a:p>
                      <a:endParaRPr lang="zh-TW" altLang="en-US"/>
                    </a:p>
                  </a:txBody>
                  <a:tcPr/>
                </a:tc>
                <a:tc>
                  <a:txBody>
                    <a:bodyPr/>
                    <a:lstStyle/>
                    <a:p>
                      <a:pPr algn="ctr">
                        <a:spcAft>
                          <a:spcPts val="0"/>
                        </a:spcAft>
                      </a:pPr>
                      <a:r>
                        <a:rPr lang="zh-TW" sz="2000" kern="100" dirty="0">
                          <a:effectLst/>
                          <a:latin typeface="標楷體" pitchFamily="65" charset="-120"/>
                          <a:ea typeface="標楷體" pitchFamily="65" charset="-120"/>
                        </a:rPr>
                        <a:t>語資班</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羅心妤</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6"/>
                  </a:ext>
                </a:extLst>
              </a:tr>
              <a:tr h="486928">
                <a:tc vMerge="1">
                  <a:txBody>
                    <a:bodyPr/>
                    <a:lstStyle/>
                    <a:p>
                      <a:endParaRPr lang="zh-TW" altLang="en-US"/>
                    </a:p>
                  </a:txBody>
                  <a:tcPr/>
                </a:tc>
                <a:tc>
                  <a:txBody>
                    <a:bodyPr/>
                    <a:lstStyle/>
                    <a:p>
                      <a:pPr algn="ctr">
                        <a:spcAft>
                          <a:spcPts val="0"/>
                        </a:spcAft>
                      </a:pPr>
                      <a:r>
                        <a:rPr lang="zh-TW" sz="2000" kern="100" dirty="0">
                          <a:effectLst/>
                          <a:latin typeface="標楷體" pitchFamily="65" charset="-120"/>
                          <a:ea typeface="標楷體" pitchFamily="65" charset="-120"/>
                        </a:rPr>
                        <a:t>數理班</a:t>
                      </a:r>
                      <a:endParaRPr lang="zh-TW" sz="2000" kern="100" dirty="0">
                        <a:effectLst/>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effectLst/>
                          <a:latin typeface="標楷體" pitchFamily="65" charset="-120"/>
                          <a:ea typeface="標楷體" pitchFamily="65" charset="-120"/>
                        </a:rPr>
                        <a:t>呂芸羲、楊甯愉</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789112" y="1415852"/>
            <a:ext cx="547260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accent5">
                    <a:lumMod val="75000"/>
                  </a:schemeClr>
                </a:solidFill>
                <a:effectLst/>
                <a:latin typeface="標楷體" pitchFamily="65" charset="-120"/>
                <a:ea typeface="標楷體" pitchFamily="65" charset="-120"/>
                <a:cs typeface="Times New Roman" pitchFamily="18" charset="0"/>
              </a:rPr>
              <a:t>111</a:t>
            </a:r>
            <a:r>
              <a:rPr kumimoji="1" lang="zh-TW" altLang="en-US" sz="2000" b="0" i="0" u="none" strike="noStrike" cap="none" normalizeH="0" baseline="0" dirty="0" smtClean="0">
                <a:ln>
                  <a:noFill/>
                </a:ln>
                <a:solidFill>
                  <a:schemeClr val="accent5">
                    <a:lumMod val="75000"/>
                  </a:schemeClr>
                </a:solidFill>
                <a:effectLst/>
                <a:latin typeface="標楷體" pitchFamily="65" charset="-120"/>
                <a:ea typeface="標楷體" pitchFamily="65" charset="-120"/>
                <a:cs typeface="Times New Roman" pitchFamily="18" charset="0"/>
              </a:rPr>
              <a:t>學年度畢業生名單</a:t>
            </a:r>
            <a:endParaRPr kumimoji="1" lang="zh-TW" altLang="en-US" sz="1000" b="0" i="0" u="none" strike="noStrike" cap="none" normalizeH="0" baseline="0" dirty="0" smtClean="0">
              <a:ln>
                <a:noFill/>
              </a:ln>
              <a:solidFill>
                <a:schemeClr val="accent5">
                  <a:lumMod val="75000"/>
                </a:schemeClr>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4284394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07874" y="2095846"/>
            <a:ext cx="5216813" cy="1592744"/>
          </a:xfrm>
          <a:prstGeom prst="rect">
            <a:avLst/>
          </a:prstGeom>
          <a:noFill/>
        </p:spPr>
        <p:txBody>
          <a:bodyPr wrap="none" lIns="68580" tIns="34290" rIns="68580" bIns="34290">
            <a:spAutoFit/>
          </a:bodyPr>
          <a:lstStyle/>
          <a:p>
            <a:pPr algn="ctr"/>
            <a:r>
              <a:rPr lang="en-US" altLang="zh-TW" sz="3300" b="1" dirty="0" smtClean="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112</a:t>
            </a:r>
            <a:r>
              <a:rPr lang="zh-TW" altLang="en-US" sz="3300" b="1" dirty="0" smtClean="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年度</a:t>
            </a:r>
            <a:endParaRPr lang="en-US" altLang="zh-TW"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endParaRPr>
          </a:p>
          <a:p>
            <a:pPr algn="ctr"/>
            <a:r>
              <a:rPr lang="zh-TW" altLang="en-US"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學術</a:t>
            </a:r>
            <a:r>
              <a:rPr lang="zh-TW" altLang="en-US"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性向資賦優異學生</a:t>
            </a:r>
            <a:r>
              <a:rPr lang="zh-TW" altLang="en-US"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鑑定</a:t>
            </a:r>
            <a:endParaRPr lang="en-US" altLang="zh-TW"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endParaRPr>
          </a:p>
          <a:p>
            <a:pPr algn="ctr"/>
            <a:r>
              <a:rPr lang="zh-TW" altLang="en-US"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報名流程說</a:t>
            </a:r>
            <a:r>
              <a:rPr lang="zh-TW" altLang="en-US"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rPr>
              <a:t>明</a:t>
            </a:r>
            <a:endParaRPr lang="en-US" altLang="zh-TW" sz="3300" b="1" dirty="0">
              <a:ln w="12700" cmpd="sng">
                <a:solidFill>
                  <a:schemeClr val="tx1">
                    <a:lumMod val="65000"/>
                    <a:lumOff val="35000"/>
                  </a:schemeClr>
                </a:solidFill>
                <a:prstDash val="solid"/>
              </a:ln>
              <a:solidFill>
                <a:schemeClr val="accent3"/>
              </a:solidFill>
              <a:latin typeface="標楷體" panose="03000509000000000000" pitchFamily="65" charset="-120"/>
              <a:ea typeface="標楷體" panose="03000509000000000000" pitchFamily="65" charset="-120"/>
            </a:endParaRPr>
          </a:p>
        </p:txBody>
      </p:sp>
      <p:pic>
        <p:nvPicPr>
          <p:cNvPr id="2" name="圖片 1" descr="精辩官方部落格: 【&lt;strong&gt;重要&lt;/strong&gt;通告】【报到事宜】【开幕典礼事宜】"/>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46" y="3464524"/>
            <a:ext cx="2012345" cy="17195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6880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04664"/>
            <a:ext cx="7992888" cy="523220"/>
          </a:xfrm>
          <a:prstGeom prst="rect">
            <a:avLst/>
          </a:prstGeom>
        </p:spPr>
        <p:txBody>
          <a:bodyPr wrap="square">
            <a:spAutoFit/>
          </a:bodyPr>
          <a:lstStyle/>
          <a:p>
            <a:r>
              <a:rPr lang="zh-TW" altLang="en-US" sz="28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學術</a:t>
            </a:r>
            <a:r>
              <a:rPr lang="zh-TW" altLang="en-US" sz="2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性向資賦優異學生</a:t>
            </a:r>
            <a:r>
              <a:rPr lang="zh-TW" altLang="en-US" sz="28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鑑定流程重要日程表</a:t>
            </a:r>
            <a:endParaRPr lang="zh-TW" altLang="en-US" sz="28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419034157"/>
              </p:ext>
            </p:extLst>
          </p:nvPr>
        </p:nvGraphicFramePr>
        <p:xfrm>
          <a:off x="971600" y="1268760"/>
          <a:ext cx="7272807" cy="4317119"/>
        </p:xfrm>
        <a:graphic>
          <a:graphicData uri="http://schemas.openxmlformats.org/drawingml/2006/table">
            <a:tbl>
              <a:tblPr firstRow="1" firstCol="1" lastRow="1" lastCol="1" bandRow="1" bandCol="1">
                <a:tableStyleId>{5C22544A-7EE6-4342-B048-85BDC9FD1C3A}</a:tableStyleId>
              </a:tblPr>
              <a:tblGrid>
                <a:gridCol w="887120">
                  <a:extLst>
                    <a:ext uri="{9D8B030D-6E8A-4147-A177-3AD203B41FA5}">
                      <a16:colId xmlns:a16="http://schemas.microsoft.com/office/drawing/2014/main" val="2106954217"/>
                    </a:ext>
                  </a:extLst>
                </a:gridCol>
                <a:gridCol w="1116613">
                  <a:extLst>
                    <a:ext uri="{9D8B030D-6E8A-4147-A177-3AD203B41FA5}">
                      <a16:colId xmlns:a16="http://schemas.microsoft.com/office/drawing/2014/main" val="1821810922"/>
                    </a:ext>
                  </a:extLst>
                </a:gridCol>
                <a:gridCol w="3339555">
                  <a:extLst>
                    <a:ext uri="{9D8B030D-6E8A-4147-A177-3AD203B41FA5}">
                      <a16:colId xmlns:a16="http://schemas.microsoft.com/office/drawing/2014/main" val="22993501"/>
                    </a:ext>
                  </a:extLst>
                </a:gridCol>
                <a:gridCol w="1929519">
                  <a:extLst>
                    <a:ext uri="{9D8B030D-6E8A-4147-A177-3AD203B41FA5}">
                      <a16:colId xmlns:a16="http://schemas.microsoft.com/office/drawing/2014/main" val="436783335"/>
                    </a:ext>
                  </a:extLst>
                </a:gridCol>
              </a:tblGrid>
              <a:tr h="662873">
                <a:tc gridSpan="2">
                  <a:txBody>
                    <a:bodyPr/>
                    <a:lstStyle/>
                    <a:p>
                      <a:pPr algn="ctr">
                        <a:spcAft>
                          <a:spcPts val="0"/>
                        </a:spcAft>
                      </a:pPr>
                      <a:endParaRPr lang="zh-TW" sz="2400" kern="0" dirty="0">
                        <a:effectLst/>
                        <a:latin typeface="標楷體" panose="03000509000000000000" pitchFamily="65" charset="-120"/>
                        <a:ea typeface="標楷體" panose="03000509000000000000" pitchFamily="65" charset="-120"/>
                      </a:endParaRPr>
                    </a:p>
                  </a:txBody>
                  <a:tcPr marL="68580" marR="68580" marT="0" marB="0"/>
                </a:tc>
                <a:tc hMerge="1">
                  <a:txBody>
                    <a:bodyPr/>
                    <a:lstStyle/>
                    <a:p>
                      <a:endParaRPr lang="zh-TW" altLang="en-US"/>
                    </a:p>
                  </a:txBody>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日</a:t>
                      </a:r>
                      <a:r>
                        <a:rPr lang="en-US" sz="2400" kern="0">
                          <a:effectLst/>
                          <a:latin typeface="標楷體" panose="03000509000000000000" pitchFamily="65" charset="-120"/>
                          <a:ea typeface="標楷體" panose="03000509000000000000" pitchFamily="65" charset="-120"/>
                        </a:rPr>
                        <a:t>         </a:t>
                      </a:r>
                      <a:r>
                        <a:rPr lang="zh-TW" sz="2400" kern="0">
                          <a:effectLst/>
                          <a:latin typeface="標楷體" panose="03000509000000000000" pitchFamily="65" charset="-120"/>
                          <a:ea typeface="標楷體" panose="03000509000000000000" pitchFamily="65" charset="-120"/>
                        </a:rPr>
                        <a:t>期</a:t>
                      </a:r>
                      <a:r>
                        <a:rPr lang="en-US" sz="2400" kern="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68580" marR="68580" marT="0" marB="0"/>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備</a:t>
                      </a:r>
                      <a:r>
                        <a:rPr lang="en-US" sz="2400" kern="0">
                          <a:effectLst/>
                          <a:latin typeface="標楷體" panose="03000509000000000000" pitchFamily="65" charset="-120"/>
                          <a:ea typeface="標楷體" panose="03000509000000000000" pitchFamily="65" charset="-120"/>
                        </a:rPr>
                        <a:t>        </a:t>
                      </a:r>
                      <a:r>
                        <a:rPr lang="zh-TW" sz="2400" kern="0">
                          <a:effectLst/>
                          <a:latin typeface="標楷體" panose="03000509000000000000" pitchFamily="65" charset="-120"/>
                          <a:ea typeface="標楷體" panose="03000509000000000000" pitchFamily="65" charset="-120"/>
                        </a:rPr>
                        <a:t>註</a:t>
                      </a:r>
                      <a:endParaRPr lang="zh-TW" sz="2000" kern="10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1243936819"/>
                  </a:ext>
                </a:extLst>
              </a:tr>
              <a:tr h="1751447">
                <a:tc gridSpan="2">
                  <a:txBody>
                    <a:bodyPr/>
                    <a:lstStyle/>
                    <a:p>
                      <a:pPr>
                        <a:spcAft>
                          <a:spcPts val="0"/>
                        </a:spcAft>
                      </a:pPr>
                      <a:r>
                        <a:rPr lang="zh-TW" sz="2000" kern="100" dirty="0">
                          <a:effectLst/>
                          <a:latin typeface="標楷體" panose="03000509000000000000" pitchFamily="65" charset="-120"/>
                          <a:ea typeface="標楷體" panose="03000509000000000000" pitchFamily="65" charset="-120"/>
                        </a:rPr>
                        <a:t>鑑定實施計畫公告</a:t>
                      </a:r>
                    </a:p>
                  </a:txBody>
                  <a:tcPr marL="68580" marR="68580" marT="0" marB="0" anchor="ctr"/>
                </a:tc>
                <a:tc hMerge="1">
                  <a:txBody>
                    <a:bodyPr/>
                    <a:lstStyle/>
                    <a:p>
                      <a:endParaRPr lang="zh-TW" altLang="en-US"/>
                    </a:p>
                  </a:txBody>
                  <a:tcPr/>
                </a:tc>
                <a:tc>
                  <a:txBody>
                    <a:bodyPr/>
                    <a:lstStyle/>
                    <a:p>
                      <a:pPr marL="114300" indent="-114300">
                        <a:spcAft>
                          <a:spcPts val="0"/>
                        </a:spcAft>
                      </a:pPr>
                      <a:r>
                        <a:rPr lang="en-US" sz="2000" kern="0" dirty="0">
                          <a:effectLst/>
                          <a:latin typeface="標楷體" panose="03000509000000000000" pitchFamily="65" charset="-120"/>
                          <a:ea typeface="標楷體" panose="03000509000000000000" pitchFamily="65" charset="-120"/>
                        </a:rPr>
                        <a:t>1.112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3</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14</a:t>
                      </a:r>
                      <a:r>
                        <a:rPr lang="zh-TW" sz="2000" kern="0" dirty="0">
                          <a:effectLst/>
                          <a:latin typeface="標楷體" panose="03000509000000000000" pitchFamily="65" charset="-120"/>
                          <a:ea typeface="標楷體" panose="03000509000000000000" pitchFamily="65" charset="-120"/>
                        </a:rPr>
                        <a:t>日前函知本市各國民中小學。</a:t>
                      </a:r>
                      <a:endParaRPr lang="zh-TW" sz="2000" kern="100" dirty="0">
                        <a:effectLst/>
                        <a:latin typeface="標楷體" panose="03000509000000000000" pitchFamily="65" charset="-120"/>
                        <a:ea typeface="標楷體" panose="03000509000000000000" pitchFamily="65" charset="-120"/>
                      </a:endParaRPr>
                    </a:p>
                    <a:p>
                      <a:pPr marL="114300" indent="-114300">
                        <a:spcAft>
                          <a:spcPts val="0"/>
                        </a:spcAft>
                      </a:pPr>
                      <a:r>
                        <a:rPr lang="en-US" sz="2000" kern="0" dirty="0">
                          <a:effectLst/>
                          <a:latin typeface="標楷體" panose="03000509000000000000" pitchFamily="65" charset="-120"/>
                          <a:ea typeface="標楷體" panose="03000509000000000000" pitchFamily="65" charset="-120"/>
                        </a:rPr>
                        <a:t>2.</a:t>
                      </a:r>
                      <a:r>
                        <a:rPr lang="zh-TW" sz="2000" kern="0" dirty="0">
                          <a:effectLst/>
                          <a:latin typeface="標楷體" panose="03000509000000000000" pitchFamily="65" charset="-120"/>
                          <a:ea typeface="標楷體" panose="03000509000000000000" pitchFamily="65" charset="-120"/>
                        </a:rPr>
                        <a:t>公告</a:t>
                      </a:r>
                      <a:r>
                        <a:rPr lang="zh-TW" sz="2000" kern="0" dirty="0" smtClean="0">
                          <a:effectLst/>
                          <a:latin typeface="標楷體" panose="03000509000000000000" pitchFamily="65" charset="-120"/>
                          <a:ea typeface="標楷體" panose="03000509000000000000" pitchFamily="65" charset="-120"/>
                        </a:rPr>
                        <a:t>於</a:t>
                      </a:r>
                      <a:r>
                        <a:rPr lang="zh-TW" altLang="en-US" sz="2000" kern="0" dirty="0" smtClean="0">
                          <a:effectLst/>
                          <a:latin typeface="標楷體" panose="03000509000000000000" pitchFamily="65" charset="-120"/>
                          <a:ea typeface="標楷體" panose="03000509000000000000" pitchFamily="65" charset="-120"/>
                        </a:rPr>
                        <a:t>嘉義市</a:t>
                      </a:r>
                      <a:r>
                        <a:rPr lang="zh-TW" sz="2000" kern="0" dirty="0" smtClean="0">
                          <a:effectLst/>
                          <a:latin typeface="標楷體" panose="03000509000000000000" pitchFamily="65" charset="-120"/>
                          <a:ea typeface="標楷體" panose="03000509000000000000" pitchFamily="65" charset="-120"/>
                        </a:rPr>
                        <a:t>教育</a:t>
                      </a:r>
                      <a:r>
                        <a:rPr lang="zh-TW" sz="2000" kern="0" dirty="0">
                          <a:effectLst/>
                          <a:latin typeface="標楷體" panose="03000509000000000000" pitchFamily="65" charset="-120"/>
                          <a:ea typeface="標楷體" panose="03000509000000000000" pitchFamily="65" charset="-120"/>
                        </a:rPr>
                        <a:t>處網站</a:t>
                      </a:r>
                      <a:r>
                        <a:rPr lang="en-US" sz="2000" kern="0" dirty="0">
                          <a:effectLst/>
                          <a:latin typeface="標楷體" panose="03000509000000000000" pitchFamily="65" charset="-120"/>
                          <a:ea typeface="標楷體" panose="03000509000000000000" pitchFamily="65" charset="-120"/>
                        </a:rPr>
                        <a:t>(https://</a:t>
                      </a:r>
                      <a:r>
                        <a:rPr lang="en-US" sz="2000" kern="0" dirty="0" err="1">
                          <a:effectLst/>
                          <a:latin typeface="標楷體" panose="03000509000000000000" pitchFamily="65" charset="-120"/>
                          <a:ea typeface="標楷體" panose="03000509000000000000" pitchFamily="65" charset="-120"/>
                        </a:rPr>
                        <a:t>edu.chiayi.gov.tw</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）及各承辦學校。</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spcAft>
                          <a:spcPts val="0"/>
                        </a:spcAft>
                      </a:pPr>
                      <a:r>
                        <a:rPr lang="zh-TW" sz="2000" kern="0">
                          <a:effectLst/>
                          <a:latin typeface="標楷體" panose="03000509000000000000" pitchFamily="65" charset="-120"/>
                          <a:ea typeface="標楷體" panose="03000509000000000000" pitchFamily="65" charset="-120"/>
                        </a:rPr>
                        <a:t>簡章請自行網路下載。</a:t>
                      </a:r>
                      <a:endParaRPr lang="zh-TW" sz="2000" kern="10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3909624776"/>
                  </a:ext>
                </a:extLst>
              </a:tr>
              <a:tr h="1153035">
                <a:tc rowSpan="2">
                  <a:txBody>
                    <a:bodyPr/>
                    <a:lstStyle/>
                    <a:p>
                      <a:pPr algn="ctr">
                        <a:spcAft>
                          <a:spcPts val="0"/>
                        </a:spcAft>
                      </a:pPr>
                      <a:r>
                        <a:rPr lang="zh-TW" sz="2000" kern="0" dirty="0">
                          <a:effectLst/>
                          <a:latin typeface="標楷體" panose="03000509000000000000" pitchFamily="65" charset="-120"/>
                          <a:ea typeface="標楷體" panose="03000509000000000000" pitchFamily="65" charset="-120"/>
                        </a:rPr>
                        <a:t>書面審查鑑定</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spcAft>
                          <a:spcPts val="0"/>
                        </a:spcAft>
                      </a:pPr>
                      <a:r>
                        <a:rPr lang="zh-TW" sz="2000" kern="0">
                          <a:effectLst/>
                          <a:latin typeface="標楷體" panose="03000509000000000000" pitchFamily="65" charset="-120"/>
                          <a:ea typeface="標楷體" panose="03000509000000000000" pitchFamily="65" charset="-120"/>
                        </a:rPr>
                        <a:t>報</a:t>
                      </a:r>
                      <a:r>
                        <a:rPr lang="en-US" sz="2000" kern="0">
                          <a:effectLst/>
                          <a:latin typeface="標楷體" panose="03000509000000000000" pitchFamily="65" charset="-120"/>
                          <a:ea typeface="標楷體" panose="03000509000000000000" pitchFamily="65" charset="-120"/>
                        </a:rPr>
                        <a:t>    </a:t>
                      </a:r>
                      <a:r>
                        <a:rPr lang="zh-TW" sz="2000" kern="0">
                          <a:effectLst/>
                          <a:latin typeface="標楷體" panose="03000509000000000000" pitchFamily="65" charset="-120"/>
                          <a:ea typeface="標楷體" panose="03000509000000000000" pitchFamily="65" charset="-120"/>
                        </a:rPr>
                        <a:t>名</a:t>
                      </a:r>
                      <a:endParaRPr lang="zh-TW" sz="2000" kern="10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21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6</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20</a:t>
                      </a:r>
                      <a:r>
                        <a:rPr lang="zh-TW" sz="2000" kern="0" dirty="0">
                          <a:effectLst/>
                          <a:latin typeface="標楷體" panose="03000509000000000000" pitchFamily="65" charset="-120"/>
                          <a:ea typeface="標楷體" panose="03000509000000000000" pitchFamily="65" charset="-120"/>
                        </a:rPr>
                        <a:t>日</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星期二</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1400"/>
                        </a:lnSpc>
                        <a:spcAft>
                          <a:spcPts val="0"/>
                        </a:spcAft>
                      </a:pPr>
                      <a:r>
                        <a:rPr lang="zh-TW" sz="2000" kern="0" dirty="0">
                          <a:effectLst/>
                          <a:latin typeface="標楷體" panose="03000509000000000000" pitchFamily="65" charset="-120"/>
                          <a:ea typeface="標楷體" panose="03000509000000000000" pitchFamily="65" charset="-120"/>
                        </a:rPr>
                        <a:t>報名</a:t>
                      </a:r>
                      <a:r>
                        <a:rPr lang="zh-TW" sz="2000" kern="0" dirty="0" smtClean="0">
                          <a:effectLst/>
                          <a:latin typeface="標楷體" panose="03000509000000000000" pitchFamily="65" charset="-120"/>
                          <a:ea typeface="標楷體" panose="03000509000000000000" pitchFamily="65" charset="-120"/>
                        </a:rPr>
                        <a:t>費</a:t>
                      </a:r>
                      <a:r>
                        <a:rPr lang="zh-TW" altLang="en-US" sz="2000" kern="0" dirty="0" smtClean="0">
                          <a:effectLst/>
                          <a:latin typeface="標楷體" panose="03000509000000000000" pitchFamily="65" charset="-120"/>
                          <a:ea typeface="標楷體" panose="03000509000000000000" pitchFamily="65" charset="-120"/>
                        </a:rPr>
                        <a:t>待公告</a:t>
                      </a:r>
                      <a:r>
                        <a:rPr lang="zh-TW" sz="2000" kern="0" dirty="0" smtClean="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4016523198"/>
                  </a:ext>
                </a:extLst>
              </a:tr>
              <a:tr h="681117">
                <a:tc vMerge="1">
                  <a:txBody>
                    <a:bodyPr/>
                    <a:lstStyle/>
                    <a:p>
                      <a:endParaRPr lang="zh-TW" altLang="en-US"/>
                    </a:p>
                  </a:txBody>
                  <a:tcPr/>
                </a:tc>
                <a:tc>
                  <a:txBody>
                    <a:bodyPr/>
                    <a:lstStyle/>
                    <a:p>
                      <a:pPr>
                        <a:spcAft>
                          <a:spcPts val="0"/>
                        </a:spcAft>
                      </a:pPr>
                      <a:r>
                        <a:rPr lang="zh-TW" sz="2000" kern="0">
                          <a:effectLst/>
                          <a:latin typeface="標楷體" panose="03000509000000000000" pitchFamily="65" charset="-120"/>
                          <a:ea typeface="標楷體" panose="03000509000000000000" pitchFamily="65" charset="-120"/>
                        </a:rPr>
                        <a:t>審查結果通知</a:t>
                      </a:r>
                      <a:endParaRPr lang="zh-TW" sz="2000" kern="100">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just">
                        <a:lnSpc>
                          <a:spcPts val="1400"/>
                        </a:lnSpc>
                        <a:spcAft>
                          <a:spcPts val="0"/>
                        </a:spcAft>
                      </a:pPr>
                      <a:r>
                        <a:rPr lang="en-US" sz="2000" kern="0">
                          <a:effectLst/>
                          <a:latin typeface="標楷體" panose="03000509000000000000" pitchFamily="65" charset="-120"/>
                          <a:ea typeface="標楷體" panose="03000509000000000000" pitchFamily="65" charset="-120"/>
                        </a:rPr>
                        <a:t>112</a:t>
                      </a:r>
                      <a:r>
                        <a:rPr lang="zh-TW" sz="2000" kern="0">
                          <a:effectLst/>
                          <a:latin typeface="標楷體" panose="03000509000000000000" pitchFamily="65" charset="-120"/>
                          <a:ea typeface="標楷體" panose="03000509000000000000" pitchFamily="65" charset="-120"/>
                        </a:rPr>
                        <a:t>年</a:t>
                      </a:r>
                      <a:r>
                        <a:rPr lang="en-US" sz="2000" kern="0">
                          <a:effectLst/>
                          <a:latin typeface="標楷體" panose="03000509000000000000" pitchFamily="65" charset="-120"/>
                          <a:ea typeface="標楷體" panose="03000509000000000000" pitchFamily="65" charset="-120"/>
                        </a:rPr>
                        <a:t>6</a:t>
                      </a:r>
                      <a:r>
                        <a:rPr lang="zh-TW" sz="2000" kern="0">
                          <a:effectLst/>
                          <a:latin typeface="標楷體" panose="03000509000000000000" pitchFamily="65" charset="-120"/>
                          <a:ea typeface="標楷體" panose="03000509000000000000" pitchFamily="65" charset="-120"/>
                        </a:rPr>
                        <a:t>月</a:t>
                      </a:r>
                      <a:r>
                        <a:rPr lang="en-US" sz="2000" kern="0">
                          <a:effectLst/>
                          <a:latin typeface="標楷體" panose="03000509000000000000" pitchFamily="65" charset="-120"/>
                          <a:ea typeface="標楷體" panose="03000509000000000000" pitchFamily="65" charset="-120"/>
                        </a:rPr>
                        <a:t>29</a:t>
                      </a:r>
                      <a:r>
                        <a:rPr lang="zh-TW" sz="2000" kern="0">
                          <a:effectLst/>
                          <a:latin typeface="標楷體" panose="03000509000000000000" pitchFamily="65" charset="-120"/>
                          <a:ea typeface="標楷體" panose="03000509000000000000" pitchFamily="65" charset="-120"/>
                        </a:rPr>
                        <a:t>日</a:t>
                      </a:r>
                      <a:r>
                        <a:rPr lang="en-US" sz="2000" kern="0">
                          <a:effectLst/>
                          <a:latin typeface="標楷體" panose="03000509000000000000" pitchFamily="65" charset="-120"/>
                          <a:ea typeface="標楷體" panose="03000509000000000000" pitchFamily="65" charset="-120"/>
                        </a:rPr>
                        <a:t>(</a:t>
                      </a:r>
                      <a:r>
                        <a:rPr lang="zh-TW" sz="2000" kern="0">
                          <a:effectLst/>
                          <a:latin typeface="標楷體" panose="03000509000000000000" pitchFamily="65" charset="-120"/>
                          <a:ea typeface="標楷體" panose="03000509000000000000" pitchFamily="65" charset="-120"/>
                        </a:rPr>
                        <a:t>星期四</a:t>
                      </a:r>
                      <a:r>
                        <a:rPr lang="en-US" sz="2000" kern="0">
                          <a:effectLst/>
                          <a:latin typeface="標楷體" panose="03000509000000000000" pitchFamily="65" charset="-120"/>
                          <a:ea typeface="標楷體" panose="03000509000000000000" pitchFamily="65" charset="-120"/>
                        </a:rPr>
                        <a:t>)</a:t>
                      </a:r>
                      <a:endParaRPr lang="zh-TW" sz="2000" kern="10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2000"/>
                        </a:lnSpc>
                        <a:spcAft>
                          <a:spcPts val="0"/>
                        </a:spcAft>
                      </a:pPr>
                      <a:r>
                        <a:rPr lang="zh-TW" sz="2000" kern="100" dirty="0">
                          <a:effectLst/>
                          <a:latin typeface="標楷體" panose="03000509000000000000" pitchFamily="65" charset="-120"/>
                          <a:ea typeface="標楷體" panose="03000509000000000000" pitchFamily="65" charset="-120"/>
                        </a:rPr>
                        <a:t>以書面通知申請學生及家長。</a:t>
                      </a:r>
                    </a:p>
                  </a:txBody>
                  <a:tcPr marL="68580" marR="68580" marT="0" marB="0" anchor="ctr"/>
                </a:tc>
                <a:extLst>
                  <a:ext uri="{0D108BD9-81ED-4DB2-BD59-A6C34878D82A}">
                    <a16:rowId xmlns:a16="http://schemas.microsoft.com/office/drawing/2014/main" val="418679540"/>
                  </a:ext>
                </a:extLst>
              </a:tr>
            </a:tbl>
          </a:graphicData>
        </a:graphic>
      </p:graphicFrame>
    </p:spTree>
    <p:extLst>
      <p:ext uri="{BB962C8B-B14F-4D97-AF65-F5344CB8AC3E}">
        <p14:creationId xmlns:p14="http://schemas.microsoft.com/office/powerpoint/2010/main" val="3225682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8047806" cy="1325563"/>
          </a:xfrm>
        </p:spPr>
        <p:txBody>
          <a:bodyPr>
            <a:normAutofit fontScale="90000"/>
          </a:bodyPr>
          <a:lstStyle/>
          <a:p>
            <a:r>
              <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學術性向資賦優異學生鑑定流程重要</a:t>
            </a:r>
            <a:r>
              <a:rPr lang="zh-TW" altLang="en-US"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日程表</a:t>
            </a:r>
            <a:br>
              <a:rPr lang="zh-TW" altLang="en-US"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b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612271266"/>
              </p:ext>
            </p:extLst>
          </p:nvPr>
        </p:nvGraphicFramePr>
        <p:xfrm>
          <a:off x="899592" y="1412776"/>
          <a:ext cx="7776863" cy="4602481"/>
        </p:xfrm>
        <a:graphic>
          <a:graphicData uri="http://schemas.openxmlformats.org/drawingml/2006/table">
            <a:tbl>
              <a:tblPr firstRow="1" firstCol="1" lastRow="1" lastCol="1" bandRow="1" bandCol="1">
                <a:tableStyleId>{5C22544A-7EE6-4342-B048-85BDC9FD1C3A}</a:tableStyleId>
              </a:tblPr>
              <a:tblGrid>
                <a:gridCol w="948604">
                  <a:extLst>
                    <a:ext uri="{9D8B030D-6E8A-4147-A177-3AD203B41FA5}">
                      <a16:colId xmlns:a16="http://schemas.microsoft.com/office/drawing/2014/main" val="2410693693"/>
                    </a:ext>
                  </a:extLst>
                </a:gridCol>
                <a:gridCol w="1571676">
                  <a:extLst>
                    <a:ext uri="{9D8B030D-6E8A-4147-A177-3AD203B41FA5}">
                      <a16:colId xmlns:a16="http://schemas.microsoft.com/office/drawing/2014/main" val="3663543970"/>
                    </a:ext>
                  </a:extLst>
                </a:gridCol>
                <a:gridCol w="2960230">
                  <a:extLst>
                    <a:ext uri="{9D8B030D-6E8A-4147-A177-3AD203B41FA5}">
                      <a16:colId xmlns:a16="http://schemas.microsoft.com/office/drawing/2014/main" val="3883016593"/>
                    </a:ext>
                  </a:extLst>
                </a:gridCol>
                <a:gridCol w="2296353">
                  <a:extLst>
                    <a:ext uri="{9D8B030D-6E8A-4147-A177-3AD203B41FA5}">
                      <a16:colId xmlns:a16="http://schemas.microsoft.com/office/drawing/2014/main" val="2419389908"/>
                    </a:ext>
                  </a:extLst>
                </a:gridCol>
              </a:tblGrid>
              <a:tr h="573229">
                <a:tc gridSpan="2">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項</a:t>
                      </a:r>
                      <a:r>
                        <a:rPr lang="en-US" sz="2400" kern="0" dirty="0">
                          <a:effectLst/>
                          <a:latin typeface="標楷體" panose="03000509000000000000" pitchFamily="65" charset="-120"/>
                          <a:ea typeface="標楷體" panose="03000509000000000000" pitchFamily="65" charset="-120"/>
                        </a:rPr>
                        <a:t>      </a:t>
                      </a:r>
                      <a:r>
                        <a:rPr lang="zh-TW" sz="2400" kern="0" dirty="0">
                          <a:effectLst/>
                          <a:latin typeface="標楷體" panose="03000509000000000000" pitchFamily="65" charset="-120"/>
                          <a:ea typeface="標楷體" panose="03000509000000000000" pitchFamily="65" charset="-120"/>
                        </a:rPr>
                        <a:t>目</a:t>
                      </a:r>
                      <a:endParaRPr lang="zh-TW" sz="2000" kern="100" dirty="0">
                        <a:effectLst/>
                        <a:latin typeface="標楷體" panose="03000509000000000000" pitchFamily="65" charset="-120"/>
                        <a:ea typeface="標楷體" panose="03000509000000000000" pitchFamily="65" charset="-120"/>
                      </a:endParaRPr>
                    </a:p>
                  </a:txBody>
                  <a:tcPr marL="68580" marR="68580" marT="0" marB="0"/>
                </a:tc>
                <a:tc hMerge="1">
                  <a:txBody>
                    <a:bodyPr/>
                    <a:lstStyle/>
                    <a:p>
                      <a:endParaRPr lang="zh-TW" altLang="en-US"/>
                    </a:p>
                  </a:txBody>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日</a:t>
                      </a:r>
                      <a:r>
                        <a:rPr lang="en-US" sz="2400" kern="0">
                          <a:effectLst/>
                          <a:latin typeface="標楷體" panose="03000509000000000000" pitchFamily="65" charset="-120"/>
                          <a:ea typeface="標楷體" panose="03000509000000000000" pitchFamily="65" charset="-120"/>
                        </a:rPr>
                        <a:t>         </a:t>
                      </a:r>
                      <a:r>
                        <a:rPr lang="zh-TW" sz="2400" kern="0">
                          <a:effectLst/>
                          <a:latin typeface="標楷體" panose="03000509000000000000" pitchFamily="65" charset="-120"/>
                          <a:ea typeface="標楷體" panose="03000509000000000000" pitchFamily="65" charset="-120"/>
                        </a:rPr>
                        <a:t>期</a:t>
                      </a:r>
                      <a:r>
                        <a:rPr lang="en-US" sz="2400" kern="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68580" marR="68580" marT="0" marB="0"/>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備</a:t>
                      </a:r>
                      <a:r>
                        <a:rPr lang="en-US" sz="2400" kern="0">
                          <a:effectLst/>
                          <a:latin typeface="標楷體" panose="03000509000000000000" pitchFamily="65" charset="-120"/>
                          <a:ea typeface="標楷體" panose="03000509000000000000" pitchFamily="65" charset="-120"/>
                        </a:rPr>
                        <a:t>        </a:t>
                      </a:r>
                      <a:r>
                        <a:rPr lang="zh-TW" sz="2400" kern="0">
                          <a:effectLst/>
                          <a:latin typeface="標楷體" panose="03000509000000000000" pitchFamily="65" charset="-120"/>
                          <a:ea typeface="標楷體" panose="03000509000000000000" pitchFamily="65" charset="-120"/>
                        </a:rPr>
                        <a:t>註</a:t>
                      </a:r>
                      <a:endParaRPr lang="zh-TW" sz="2000" kern="10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3051540421"/>
                  </a:ext>
                </a:extLst>
              </a:tr>
              <a:tr h="1370987">
                <a:tc rowSpan="3">
                  <a:txBody>
                    <a:bodyPr/>
                    <a:lstStyle/>
                    <a:p>
                      <a:pPr algn="ctr">
                        <a:spcAft>
                          <a:spcPts val="0"/>
                        </a:spcAft>
                      </a:pPr>
                      <a:r>
                        <a:rPr lang="zh-TW" sz="2000" kern="0" dirty="0">
                          <a:effectLst/>
                          <a:latin typeface="標楷體" panose="03000509000000000000" pitchFamily="65" charset="-120"/>
                          <a:ea typeface="標楷體" panose="03000509000000000000" pitchFamily="65" charset="-120"/>
                        </a:rPr>
                        <a:t>測驗評量鑑定</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spcAft>
                          <a:spcPts val="0"/>
                        </a:spcAft>
                      </a:pPr>
                      <a:r>
                        <a:rPr lang="zh-TW" sz="2000" kern="0" dirty="0" smtClean="0">
                          <a:effectLst/>
                          <a:latin typeface="標楷體" panose="03000509000000000000" pitchFamily="65" charset="-120"/>
                          <a:ea typeface="標楷體" panose="03000509000000000000" pitchFamily="65" charset="-120"/>
                        </a:rPr>
                        <a:t>初選</a:t>
                      </a:r>
                      <a:endParaRPr lang="en-US" altLang="zh-TW" sz="2000" kern="0" dirty="0" smtClean="0">
                        <a:effectLst/>
                        <a:latin typeface="標楷體" panose="03000509000000000000" pitchFamily="65" charset="-120"/>
                        <a:ea typeface="標楷體" panose="03000509000000000000" pitchFamily="65" charset="-120"/>
                      </a:endParaRPr>
                    </a:p>
                    <a:p>
                      <a:pPr>
                        <a:spcAft>
                          <a:spcPts val="0"/>
                        </a:spcAft>
                      </a:pPr>
                      <a:r>
                        <a:rPr lang="zh-TW" sz="2000" kern="0" dirty="0" smtClean="0">
                          <a:effectLst/>
                          <a:latin typeface="標楷體" panose="03000509000000000000" pitchFamily="65" charset="-120"/>
                          <a:ea typeface="標楷體" panose="03000509000000000000" pitchFamily="65" charset="-120"/>
                        </a:rPr>
                        <a:t>鑑定</a:t>
                      </a:r>
                      <a:r>
                        <a:rPr lang="zh-TW" sz="2000" kern="0" dirty="0">
                          <a:effectLst/>
                          <a:latin typeface="標楷體" panose="03000509000000000000" pitchFamily="65" charset="-120"/>
                          <a:ea typeface="標楷體" panose="03000509000000000000" pitchFamily="65" charset="-120"/>
                        </a:rPr>
                        <a:t>報名</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21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6</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20</a:t>
                      </a:r>
                      <a:r>
                        <a:rPr lang="zh-TW" sz="2000" kern="0" dirty="0">
                          <a:effectLst/>
                          <a:latin typeface="標楷體" panose="03000509000000000000" pitchFamily="65" charset="-120"/>
                          <a:ea typeface="標楷體" panose="03000509000000000000" pitchFamily="65" charset="-120"/>
                        </a:rPr>
                        <a:t>日</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星期二</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p>
                      <a:pPr>
                        <a:lnSpc>
                          <a:spcPts val="21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6</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21</a:t>
                      </a:r>
                      <a:r>
                        <a:rPr lang="zh-TW" sz="2000" kern="0" dirty="0">
                          <a:effectLst/>
                          <a:latin typeface="標楷體" panose="03000509000000000000" pitchFamily="65" charset="-120"/>
                          <a:ea typeface="標楷體" panose="03000509000000000000" pitchFamily="65" charset="-120"/>
                        </a:rPr>
                        <a:t>日</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星期三</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l">
                        <a:lnSpc>
                          <a:spcPts val="2000"/>
                        </a:lnSpc>
                        <a:spcAft>
                          <a:spcPts val="0"/>
                        </a:spcAft>
                      </a:pPr>
                      <a:r>
                        <a:rPr lang="zh-TW" sz="2000" kern="100" dirty="0" smtClean="0">
                          <a:effectLst/>
                          <a:latin typeface="標楷體" panose="03000509000000000000" pitchFamily="65" charset="-120"/>
                          <a:ea typeface="標楷體" panose="03000509000000000000" pitchFamily="65" charset="-120"/>
                        </a:rPr>
                        <a:t>至</a:t>
                      </a:r>
                      <a:r>
                        <a:rPr lang="zh-TW" altLang="en-US" sz="2000" kern="100" dirty="0" smtClean="0">
                          <a:effectLst/>
                          <a:latin typeface="標楷體" panose="03000509000000000000" pitchFamily="65" charset="-120"/>
                          <a:ea typeface="標楷體" panose="03000509000000000000" pitchFamily="65" charset="-120"/>
                        </a:rPr>
                        <a:t>民生</a:t>
                      </a:r>
                      <a:r>
                        <a:rPr lang="zh-TW" sz="2000" kern="100" dirty="0" smtClean="0">
                          <a:effectLst/>
                          <a:latin typeface="標楷體" panose="03000509000000000000" pitchFamily="65" charset="-120"/>
                          <a:ea typeface="標楷體" panose="03000509000000000000" pitchFamily="65" charset="-120"/>
                        </a:rPr>
                        <a:t>國中輔導處報名</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
                      </a:r>
                      <a:br>
                        <a:rPr lang="en-US" sz="2000" kern="100" dirty="0">
                          <a:effectLst/>
                          <a:latin typeface="標楷體" panose="03000509000000000000" pitchFamily="65" charset="-120"/>
                          <a:ea typeface="標楷體" panose="03000509000000000000" pitchFamily="65" charset="-120"/>
                        </a:rPr>
                      </a:br>
                      <a:r>
                        <a:rPr lang="zh-TW" sz="2000" kern="100" dirty="0">
                          <a:effectLst/>
                          <a:latin typeface="標楷體" panose="03000509000000000000" pitchFamily="65" charset="-120"/>
                          <a:ea typeface="標楷體" panose="03000509000000000000" pitchFamily="65" charset="-120"/>
                        </a:rPr>
                        <a:t>報名</a:t>
                      </a:r>
                      <a:r>
                        <a:rPr lang="zh-TW" sz="2000" kern="100" dirty="0" smtClean="0">
                          <a:effectLst/>
                          <a:latin typeface="標楷體" panose="03000509000000000000" pitchFamily="65" charset="-120"/>
                          <a:ea typeface="標楷體" panose="03000509000000000000" pitchFamily="65" charset="-120"/>
                        </a:rPr>
                        <a:t>費</a:t>
                      </a:r>
                      <a:r>
                        <a:rPr lang="zh-TW" altLang="en-US" sz="2000" kern="0" dirty="0" smtClean="0">
                          <a:effectLst/>
                          <a:latin typeface="標楷體" panose="03000509000000000000" pitchFamily="65" charset="-120"/>
                          <a:ea typeface="標楷體" panose="03000509000000000000" pitchFamily="65" charset="-120"/>
                        </a:rPr>
                        <a:t>待公告</a:t>
                      </a:r>
                      <a:r>
                        <a:rPr lang="zh-TW" sz="2000" kern="0" dirty="0" smtClean="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600222643"/>
                  </a:ext>
                </a:extLst>
              </a:tr>
              <a:tr h="1675587">
                <a:tc vMerge="1">
                  <a:txBody>
                    <a:bodyPr/>
                    <a:lstStyle/>
                    <a:p>
                      <a:endParaRPr lang="zh-TW" altLang="en-US"/>
                    </a:p>
                  </a:txBody>
                  <a:tcPr/>
                </a:tc>
                <a:tc>
                  <a:txBody>
                    <a:bodyPr/>
                    <a:lstStyle/>
                    <a:p>
                      <a:pPr>
                        <a:spcBef>
                          <a:spcPts val="600"/>
                        </a:spcBef>
                        <a:spcAft>
                          <a:spcPts val="600"/>
                        </a:spcAft>
                      </a:pPr>
                      <a:r>
                        <a:rPr lang="zh-TW" sz="2000" kern="0" dirty="0" smtClean="0">
                          <a:effectLst/>
                          <a:latin typeface="標楷體" panose="03000509000000000000" pitchFamily="65" charset="-120"/>
                          <a:ea typeface="標楷體" panose="03000509000000000000" pitchFamily="65" charset="-120"/>
                        </a:rPr>
                        <a:t>初選</a:t>
                      </a:r>
                      <a:endParaRPr lang="en-US" altLang="zh-TW" sz="2000" kern="0" dirty="0" smtClean="0">
                        <a:effectLst/>
                        <a:latin typeface="標楷體" panose="03000509000000000000" pitchFamily="65" charset="-120"/>
                        <a:ea typeface="標楷體" panose="03000509000000000000" pitchFamily="65" charset="-120"/>
                      </a:endParaRPr>
                    </a:p>
                    <a:p>
                      <a:pPr>
                        <a:spcBef>
                          <a:spcPts val="600"/>
                        </a:spcBef>
                        <a:spcAft>
                          <a:spcPts val="600"/>
                        </a:spcAft>
                      </a:pPr>
                      <a:r>
                        <a:rPr lang="zh-TW" sz="2000" kern="0" dirty="0" smtClean="0">
                          <a:effectLst/>
                          <a:latin typeface="標楷體" panose="03000509000000000000" pitchFamily="65" charset="-120"/>
                          <a:ea typeface="標楷體" panose="03000509000000000000" pitchFamily="65" charset="-120"/>
                        </a:rPr>
                        <a:t>鑑定</a:t>
                      </a:r>
                      <a:r>
                        <a:rPr lang="zh-TW" sz="2000" kern="0" dirty="0">
                          <a:effectLst/>
                          <a:latin typeface="標楷體" panose="03000509000000000000" pitchFamily="65" charset="-120"/>
                          <a:ea typeface="標楷體" panose="03000509000000000000" pitchFamily="65" charset="-120"/>
                        </a:rPr>
                        <a:t>日期</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21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solidFill>
                            <a:srgbClr val="FF0000"/>
                          </a:solidFill>
                          <a:effectLst/>
                          <a:latin typeface="標楷體" panose="03000509000000000000" pitchFamily="65" charset="-120"/>
                          <a:ea typeface="標楷體" panose="03000509000000000000" pitchFamily="65" charset="-120"/>
                        </a:rPr>
                        <a:t>7</a:t>
                      </a:r>
                      <a:r>
                        <a:rPr lang="zh-TW" sz="2000" kern="0" dirty="0">
                          <a:solidFill>
                            <a:srgbClr val="FF0000"/>
                          </a:solidFill>
                          <a:effectLst/>
                          <a:latin typeface="標楷體" panose="03000509000000000000" pitchFamily="65" charset="-120"/>
                          <a:ea typeface="標楷體" panose="03000509000000000000" pitchFamily="65" charset="-120"/>
                        </a:rPr>
                        <a:t>月</a:t>
                      </a:r>
                      <a:r>
                        <a:rPr lang="en-US" sz="2000" kern="0" dirty="0">
                          <a:solidFill>
                            <a:srgbClr val="FF0000"/>
                          </a:solidFill>
                          <a:effectLst/>
                          <a:latin typeface="標楷體" panose="03000509000000000000" pitchFamily="65" charset="-120"/>
                          <a:ea typeface="標楷體" panose="03000509000000000000" pitchFamily="65" charset="-120"/>
                        </a:rPr>
                        <a:t>8</a:t>
                      </a:r>
                      <a:r>
                        <a:rPr lang="zh-TW" sz="2000" kern="0" dirty="0">
                          <a:solidFill>
                            <a:srgbClr val="FF0000"/>
                          </a:solidFill>
                          <a:effectLst/>
                          <a:latin typeface="標楷體" panose="03000509000000000000" pitchFamily="65" charset="-120"/>
                          <a:ea typeface="標楷體" panose="03000509000000000000" pitchFamily="65" charset="-120"/>
                        </a:rPr>
                        <a:t>日</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星期六</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2000"/>
                        </a:lnSpc>
                        <a:spcBef>
                          <a:spcPts val="600"/>
                        </a:spcBef>
                        <a:spcAft>
                          <a:spcPts val="600"/>
                        </a:spcAft>
                      </a:pPr>
                      <a:r>
                        <a:rPr lang="zh-TW" sz="2000" kern="100" dirty="0">
                          <a:effectLst/>
                          <a:latin typeface="標楷體" panose="03000509000000000000" pitchFamily="65" charset="-120"/>
                          <a:ea typeface="標楷體" panose="03000509000000000000" pitchFamily="65" charset="-120"/>
                        </a:rPr>
                        <a:t>數理</a:t>
                      </a:r>
                      <a:r>
                        <a:rPr lang="zh-TW" sz="2000" kern="100" dirty="0" smtClean="0">
                          <a:effectLst/>
                          <a:latin typeface="標楷體" panose="03000509000000000000" pitchFamily="65" charset="-120"/>
                          <a:ea typeface="標楷體" panose="03000509000000000000" pitchFamily="65" charset="-120"/>
                        </a:rPr>
                        <a:t>領域</a:t>
                      </a:r>
                      <a:r>
                        <a:rPr lang="zh-TW" sz="2000" kern="100" dirty="0" smtClean="0">
                          <a:solidFill>
                            <a:srgbClr val="FF0000"/>
                          </a:solidFill>
                          <a:effectLst/>
                          <a:latin typeface="標楷體" panose="03000509000000000000" pitchFamily="65" charset="-120"/>
                          <a:ea typeface="標楷體" panose="03000509000000000000" pitchFamily="65" charset="-120"/>
                        </a:rPr>
                        <a:t>大業</a:t>
                      </a:r>
                      <a:r>
                        <a:rPr lang="zh-TW" sz="2000" kern="100" dirty="0">
                          <a:solidFill>
                            <a:srgbClr val="FF0000"/>
                          </a:solidFill>
                          <a:effectLst/>
                          <a:latin typeface="標楷體" panose="03000509000000000000" pitchFamily="65" charset="-120"/>
                          <a:ea typeface="標楷體" panose="03000509000000000000" pitchFamily="65" charset="-120"/>
                        </a:rPr>
                        <a:t>國中</a:t>
                      </a:r>
                      <a:r>
                        <a:rPr lang="zh-TW" sz="2000" kern="100" dirty="0">
                          <a:effectLst/>
                          <a:latin typeface="標楷體" panose="03000509000000000000" pitchFamily="65" charset="-120"/>
                          <a:ea typeface="標楷體" panose="03000509000000000000" pitchFamily="65" charset="-120"/>
                        </a:rPr>
                        <a:t>辦理鑑定。</a:t>
                      </a:r>
                    </a:p>
                    <a:p>
                      <a:pPr>
                        <a:lnSpc>
                          <a:spcPts val="2000"/>
                        </a:lnSpc>
                        <a:spcBef>
                          <a:spcPts val="600"/>
                        </a:spcBef>
                        <a:spcAft>
                          <a:spcPts val="600"/>
                        </a:spcAft>
                      </a:pPr>
                      <a:r>
                        <a:rPr lang="zh-TW" sz="2000" kern="100" dirty="0">
                          <a:effectLst/>
                          <a:latin typeface="標楷體" panose="03000509000000000000" pitchFamily="65" charset="-120"/>
                          <a:ea typeface="標楷體" panose="03000509000000000000" pitchFamily="65" charset="-120"/>
                        </a:rPr>
                        <a:t>語文</a:t>
                      </a:r>
                      <a:r>
                        <a:rPr lang="zh-TW" sz="2000" kern="100" dirty="0" smtClean="0">
                          <a:effectLst/>
                          <a:latin typeface="標楷體" panose="03000509000000000000" pitchFamily="65" charset="-120"/>
                          <a:ea typeface="標楷體" panose="03000509000000000000" pitchFamily="65" charset="-120"/>
                        </a:rPr>
                        <a:t>領域</a:t>
                      </a:r>
                      <a:r>
                        <a:rPr lang="zh-TW" sz="2000" kern="100" dirty="0" smtClean="0">
                          <a:solidFill>
                            <a:srgbClr val="FF0000"/>
                          </a:solidFill>
                          <a:effectLst/>
                          <a:latin typeface="標楷體" panose="03000509000000000000" pitchFamily="65" charset="-120"/>
                          <a:ea typeface="標楷體" panose="03000509000000000000" pitchFamily="65" charset="-120"/>
                        </a:rPr>
                        <a:t>北</a:t>
                      </a:r>
                      <a:r>
                        <a:rPr lang="zh-TW" sz="2000" kern="100" dirty="0">
                          <a:solidFill>
                            <a:srgbClr val="FF0000"/>
                          </a:solidFill>
                          <a:effectLst/>
                          <a:latin typeface="標楷體" panose="03000509000000000000" pitchFamily="65" charset="-120"/>
                          <a:ea typeface="標楷體" panose="03000509000000000000" pitchFamily="65" charset="-120"/>
                        </a:rPr>
                        <a:t>園國中</a:t>
                      </a:r>
                      <a:r>
                        <a:rPr lang="zh-TW" sz="2000" kern="100" dirty="0">
                          <a:effectLst/>
                          <a:latin typeface="標楷體" panose="03000509000000000000" pitchFamily="65" charset="-120"/>
                          <a:ea typeface="標楷體" panose="03000509000000000000" pitchFamily="65" charset="-120"/>
                        </a:rPr>
                        <a:t>辦理鑑定。</a:t>
                      </a:r>
                    </a:p>
                  </a:txBody>
                  <a:tcPr marL="68580" marR="68580" marT="0" marB="0" anchor="ctr"/>
                </a:tc>
                <a:extLst>
                  <a:ext uri="{0D108BD9-81ED-4DB2-BD59-A6C34878D82A}">
                    <a16:rowId xmlns:a16="http://schemas.microsoft.com/office/drawing/2014/main" val="1250785351"/>
                  </a:ext>
                </a:extLst>
              </a:tr>
              <a:tr h="982678">
                <a:tc vMerge="1">
                  <a:txBody>
                    <a:bodyPr/>
                    <a:lstStyle/>
                    <a:p>
                      <a:endParaRPr lang="zh-TW" altLang="en-US"/>
                    </a:p>
                  </a:txBody>
                  <a:tcPr/>
                </a:tc>
                <a:tc>
                  <a:txBody>
                    <a:bodyPr/>
                    <a:lstStyle/>
                    <a:p>
                      <a:pPr>
                        <a:spcBef>
                          <a:spcPts val="600"/>
                        </a:spcBef>
                        <a:spcAft>
                          <a:spcPts val="600"/>
                        </a:spcAft>
                      </a:pPr>
                      <a:r>
                        <a:rPr lang="zh-TW" sz="2000" kern="0" dirty="0" smtClean="0">
                          <a:effectLst/>
                          <a:latin typeface="標楷體" panose="03000509000000000000" pitchFamily="65" charset="-120"/>
                          <a:ea typeface="標楷體" panose="03000509000000000000" pitchFamily="65" charset="-120"/>
                        </a:rPr>
                        <a:t>初選</a:t>
                      </a:r>
                      <a:endParaRPr lang="en-US" altLang="zh-TW" sz="2000" kern="0" dirty="0" smtClean="0">
                        <a:effectLst/>
                        <a:latin typeface="標楷體" panose="03000509000000000000" pitchFamily="65" charset="-120"/>
                        <a:ea typeface="標楷體" panose="03000509000000000000" pitchFamily="65" charset="-120"/>
                      </a:endParaRPr>
                    </a:p>
                    <a:p>
                      <a:pPr>
                        <a:spcBef>
                          <a:spcPts val="600"/>
                        </a:spcBef>
                        <a:spcAft>
                          <a:spcPts val="600"/>
                        </a:spcAft>
                      </a:pPr>
                      <a:r>
                        <a:rPr lang="zh-TW" sz="2000" kern="0" dirty="0" smtClean="0">
                          <a:effectLst/>
                          <a:latin typeface="標楷體" panose="03000509000000000000" pitchFamily="65" charset="-120"/>
                          <a:ea typeface="標楷體" panose="03000509000000000000" pitchFamily="65" charset="-120"/>
                        </a:rPr>
                        <a:t>結果</a:t>
                      </a:r>
                      <a:r>
                        <a:rPr lang="zh-TW" sz="2000" kern="0" dirty="0">
                          <a:effectLst/>
                          <a:latin typeface="標楷體" panose="03000509000000000000" pitchFamily="65" charset="-120"/>
                          <a:ea typeface="標楷體" panose="03000509000000000000" pitchFamily="65" charset="-120"/>
                        </a:rPr>
                        <a:t>公告</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224155" indent="-216535">
                        <a:lnSpc>
                          <a:spcPts val="20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7</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11</a:t>
                      </a:r>
                      <a:r>
                        <a:rPr lang="zh-TW" sz="2000" kern="0" dirty="0">
                          <a:effectLst/>
                          <a:latin typeface="標楷體" panose="03000509000000000000" pitchFamily="65" charset="-120"/>
                          <a:ea typeface="標楷體" panose="03000509000000000000" pitchFamily="65" charset="-120"/>
                        </a:rPr>
                        <a:t>日</a:t>
                      </a:r>
                      <a:r>
                        <a:rPr lang="en-US" sz="2000" kern="0" dirty="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星期二</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nSpc>
                          <a:spcPts val="1400"/>
                        </a:lnSpc>
                        <a:spcBef>
                          <a:spcPts val="600"/>
                        </a:spcBef>
                        <a:spcAft>
                          <a:spcPts val="600"/>
                        </a:spcAft>
                      </a:pPr>
                      <a:r>
                        <a:rPr lang="zh-TW" sz="2000" kern="100" dirty="0">
                          <a:effectLst/>
                          <a:latin typeface="標楷體" panose="03000509000000000000" pitchFamily="65" charset="-120"/>
                          <a:ea typeface="標楷體" panose="03000509000000000000" pitchFamily="65" charset="-120"/>
                        </a:rPr>
                        <a:t>公告初選通過名單。</a:t>
                      </a:r>
                    </a:p>
                  </a:txBody>
                  <a:tcPr marL="68580" marR="68580" marT="0" marB="0" anchor="ctr"/>
                </a:tc>
                <a:extLst>
                  <a:ext uri="{0D108BD9-81ED-4DB2-BD59-A6C34878D82A}">
                    <a16:rowId xmlns:a16="http://schemas.microsoft.com/office/drawing/2014/main" val="2216350002"/>
                  </a:ext>
                </a:extLst>
              </a:tr>
            </a:tbl>
          </a:graphicData>
        </a:graphic>
      </p:graphicFrame>
    </p:spTree>
    <p:extLst>
      <p:ext uri="{BB962C8B-B14F-4D97-AF65-F5344CB8AC3E}">
        <p14:creationId xmlns:p14="http://schemas.microsoft.com/office/powerpoint/2010/main" val="389805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6354"/>
            <a:ext cx="8047806" cy="1152128"/>
          </a:xfrm>
        </p:spPr>
        <p:txBody>
          <a:bodyPr/>
          <a:lstStyle/>
          <a:p>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學術性向資賦優異學生鑑定流程重要日程表</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2160109061"/>
              </p:ext>
            </p:extLst>
          </p:nvPr>
        </p:nvGraphicFramePr>
        <p:xfrm>
          <a:off x="611560" y="980728"/>
          <a:ext cx="8164362" cy="5613799"/>
        </p:xfrm>
        <a:graphic>
          <a:graphicData uri="http://schemas.openxmlformats.org/drawingml/2006/table">
            <a:tbl>
              <a:tblPr firstRow="1" firstCol="1" lastRow="1" lastCol="1" bandRow="1" bandCol="1">
                <a:tableStyleId>{5C22544A-7EE6-4342-B048-85BDC9FD1C3A}</a:tableStyleId>
              </a:tblPr>
              <a:tblGrid>
                <a:gridCol w="995870">
                  <a:extLst>
                    <a:ext uri="{9D8B030D-6E8A-4147-A177-3AD203B41FA5}">
                      <a16:colId xmlns:a16="http://schemas.microsoft.com/office/drawing/2014/main" val="2230694477"/>
                    </a:ext>
                  </a:extLst>
                </a:gridCol>
                <a:gridCol w="2346944">
                  <a:extLst>
                    <a:ext uri="{9D8B030D-6E8A-4147-A177-3AD203B41FA5}">
                      <a16:colId xmlns:a16="http://schemas.microsoft.com/office/drawing/2014/main" val="278636095"/>
                    </a:ext>
                  </a:extLst>
                </a:gridCol>
                <a:gridCol w="2410774">
                  <a:extLst>
                    <a:ext uri="{9D8B030D-6E8A-4147-A177-3AD203B41FA5}">
                      <a16:colId xmlns:a16="http://schemas.microsoft.com/office/drawing/2014/main" val="1663843328"/>
                    </a:ext>
                  </a:extLst>
                </a:gridCol>
                <a:gridCol w="2410774">
                  <a:extLst>
                    <a:ext uri="{9D8B030D-6E8A-4147-A177-3AD203B41FA5}">
                      <a16:colId xmlns:a16="http://schemas.microsoft.com/office/drawing/2014/main" val="277545441"/>
                    </a:ext>
                  </a:extLst>
                </a:gridCol>
              </a:tblGrid>
              <a:tr h="349266">
                <a:tc gridSpan="2">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項</a:t>
                      </a:r>
                      <a:r>
                        <a:rPr lang="en-US" sz="2400" kern="0" dirty="0">
                          <a:effectLst/>
                          <a:latin typeface="標楷體" panose="03000509000000000000" pitchFamily="65" charset="-120"/>
                          <a:ea typeface="標楷體" panose="03000509000000000000" pitchFamily="65" charset="-120"/>
                        </a:rPr>
                        <a:t>      </a:t>
                      </a:r>
                      <a:r>
                        <a:rPr lang="zh-TW" sz="2400" kern="0" dirty="0">
                          <a:effectLst/>
                          <a:latin typeface="標楷體" panose="03000509000000000000" pitchFamily="65" charset="-120"/>
                          <a:ea typeface="標楷體" panose="03000509000000000000" pitchFamily="65" charset="-120"/>
                        </a:rPr>
                        <a:t>目</a:t>
                      </a:r>
                      <a:endParaRPr lang="zh-TW" sz="2000" kern="100" dirty="0">
                        <a:effectLst/>
                        <a:latin typeface="標楷體" panose="03000509000000000000" pitchFamily="65" charset="-120"/>
                        <a:ea typeface="標楷體" panose="03000509000000000000" pitchFamily="65" charset="-120"/>
                      </a:endParaRPr>
                    </a:p>
                  </a:txBody>
                  <a:tcPr marL="38328" marR="38328" marT="0" marB="0"/>
                </a:tc>
                <a:tc hMerge="1">
                  <a:txBody>
                    <a:bodyPr/>
                    <a:lstStyle/>
                    <a:p>
                      <a:endParaRPr lang="zh-TW" altLang="en-US"/>
                    </a:p>
                  </a:txBody>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日</a:t>
                      </a:r>
                      <a:r>
                        <a:rPr lang="en-US" sz="2400" kern="0" dirty="0">
                          <a:effectLst/>
                          <a:latin typeface="標楷體" panose="03000509000000000000" pitchFamily="65" charset="-120"/>
                          <a:ea typeface="標楷體" panose="03000509000000000000" pitchFamily="65" charset="-120"/>
                        </a:rPr>
                        <a:t>         </a:t>
                      </a:r>
                      <a:r>
                        <a:rPr lang="zh-TW" sz="2400" kern="0" dirty="0">
                          <a:effectLst/>
                          <a:latin typeface="標楷體" panose="03000509000000000000" pitchFamily="65" charset="-120"/>
                          <a:ea typeface="標楷體" panose="03000509000000000000" pitchFamily="65" charset="-120"/>
                        </a:rPr>
                        <a:t>期</a:t>
                      </a:r>
                      <a:r>
                        <a:rPr lang="en-US" sz="2400" kern="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endParaRPr>
                    </a:p>
                  </a:txBody>
                  <a:tcPr marL="38328" marR="38328" marT="0" marB="0"/>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備</a:t>
                      </a:r>
                      <a:r>
                        <a:rPr lang="en-US" sz="2400" kern="0">
                          <a:effectLst/>
                          <a:latin typeface="標楷體" panose="03000509000000000000" pitchFamily="65" charset="-120"/>
                          <a:ea typeface="標楷體" panose="03000509000000000000" pitchFamily="65" charset="-120"/>
                        </a:rPr>
                        <a:t>        </a:t>
                      </a:r>
                      <a:r>
                        <a:rPr lang="zh-TW" sz="2400" kern="0">
                          <a:effectLst/>
                          <a:latin typeface="標楷體" panose="03000509000000000000" pitchFamily="65" charset="-120"/>
                          <a:ea typeface="標楷體" panose="03000509000000000000" pitchFamily="65" charset="-120"/>
                        </a:rPr>
                        <a:t>註</a:t>
                      </a:r>
                      <a:endParaRPr lang="zh-TW" sz="2000" kern="100">
                        <a:effectLst/>
                        <a:latin typeface="標楷體" panose="03000509000000000000" pitchFamily="65" charset="-120"/>
                        <a:ea typeface="標楷體" panose="03000509000000000000" pitchFamily="65" charset="-120"/>
                      </a:endParaRPr>
                    </a:p>
                  </a:txBody>
                  <a:tcPr marL="38328" marR="38328" marT="0" marB="0"/>
                </a:tc>
                <a:extLst>
                  <a:ext uri="{0D108BD9-81ED-4DB2-BD59-A6C34878D82A}">
                    <a16:rowId xmlns:a16="http://schemas.microsoft.com/office/drawing/2014/main" val="2289576869"/>
                  </a:ext>
                </a:extLst>
              </a:tr>
              <a:tr h="676877">
                <a:tc rowSpan="4">
                  <a:txBody>
                    <a:bodyPr/>
                    <a:lstStyle/>
                    <a:p>
                      <a:pPr algn="ctr">
                        <a:spcAft>
                          <a:spcPts val="0"/>
                        </a:spcAft>
                      </a:pPr>
                      <a:r>
                        <a:rPr lang="zh-TW" sz="1800" kern="0" dirty="0">
                          <a:effectLst/>
                          <a:latin typeface="標楷體" panose="03000509000000000000" pitchFamily="65" charset="-120"/>
                          <a:ea typeface="標楷體" panose="03000509000000000000" pitchFamily="65" charset="-120"/>
                        </a:rPr>
                        <a:t>測驗評量鑑定</a:t>
                      </a:r>
                      <a:endParaRPr lang="zh-TW" sz="18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spcAft>
                          <a:spcPts val="0"/>
                        </a:spcAft>
                      </a:pPr>
                      <a:r>
                        <a:rPr lang="zh-TW" sz="2000" kern="0" dirty="0">
                          <a:effectLst/>
                          <a:latin typeface="標楷體" panose="03000509000000000000" pitchFamily="65" charset="-120"/>
                          <a:ea typeface="標楷體" panose="03000509000000000000" pitchFamily="65" charset="-120"/>
                        </a:rPr>
                        <a:t>複選鑑定報名</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lnSpc>
                          <a:spcPts val="21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7</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14</a:t>
                      </a:r>
                      <a:r>
                        <a:rPr lang="zh-TW" sz="2000" kern="0" dirty="0" smtClean="0">
                          <a:effectLst/>
                          <a:latin typeface="標楷體" panose="03000509000000000000" pitchFamily="65" charset="-120"/>
                          <a:ea typeface="標楷體" panose="03000509000000000000" pitchFamily="65" charset="-120"/>
                        </a:rPr>
                        <a:t>日</a:t>
                      </a:r>
                      <a:endParaRPr lang="en-US" altLang="zh-TW" sz="2000" kern="0" dirty="0" smtClean="0">
                        <a:effectLst/>
                        <a:latin typeface="標楷體" panose="03000509000000000000" pitchFamily="65" charset="-120"/>
                        <a:ea typeface="標楷體" panose="03000509000000000000" pitchFamily="65" charset="-120"/>
                      </a:endParaRPr>
                    </a:p>
                    <a:p>
                      <a:pPr>
                        <a:lnSpc>
                          <a:spcPts val="2100"/>
                        </a:lnSpc>
                        <a:spcAft>
                          <a:spcPts val="0"/>
                        </a:spcAft>
                      </a:pPr>
                      <a:r>
                        <a:rPr lang="en-US" sz="2000" kern="0" dirty="0" smtClean="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星期五</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lgn="l">
                        <a:lnSpc>
                          <a:spcPts val="2000"/>
                        </a:lnSpc>
                        <a:spcAft>
                          <a:spcPts val="0"/>
                        </a:spcAft>
                      </a:pPr>
                      <a:r>
                        <a:rPr lang="zh-TW" altLang="en-US" sz="2000" kern="100" dirty="0" smtClean="0">
                          <a:effectLst/>
                          <a:latin typeface="標楷體" panose="03000509000000000000" pitchFamily="65" charset="-120"/>
                          <a:ea typeface="標楷體" panose="03000509000000000000" pitchFamily="65" charset="-120"/>
                        </a:rPr>
                        <a:t>民生</a:t>
                      </a:r>
                      <a:r>
                        <a:rPr lang="zh-TW" altLang="zh-TW" sz="2000" kern="100" dirty="0" smtClean="0">
                          <a:effectLst/>
                          <a:latin typeface="標楷體" panose="03000509000000000000" pitchFamily="65" charset="-120"/>
                          <a:ea typeface="標楷體" panose="03000509000000000000" pitchFamily="65" charset="-120"/>
                        </a:rPr>
                        <a:t>國中輔導處報名，</a:t>
                      </a:r>
                      <a:r>
                        <a:rPr lang="en-US" altLang="zh-TW" sz="2000" kern="100" dirty="0" smtClean="0">
                          <a:effectLst/>
                          <a:latin typeface="標楷體" panose="03000509000000000000" pitchFamily="65" charset="-120"/>
                          <a:ea typeface="標楷體" panose="03000509000000000000" pitchFamily="65" charset="-120"/>
                        </a:rPr>
                        <a:t/>
                      </a:r>
                      <a:br>
                        <a:rPr lang="en-US" altLang="zh-TW" sz="2000" kern="100" dirty="0" smtClean="0">
                          <a:effectLst/>
                          <a:latin typeface="標楷體" panose="03000509000000000000" pitchFamily="65" charset="-120"/>
                          <a:ea typeface="標楷體" panose="03000509000000000000" pitchFamily="65" charset="-120"/>
                        </a:rPr>
                      </a:br>
                      <a:r>
                        <a:rPr lang="zh-TW" altLang="zh-TW" sz="2000" kern="100" dirty="0" smtClean="0">
                          <a:effectLst/>
                          <a:latin typeface="標楷體" panose="03000509000000000000" pitchFamily="65" charset="-120"/>
                          <a:ea typeface="標楷體" panose="03000509000000000000" pitchFamily="65" charset="-120"/>
                        </a:rPr>
                        <a:t>報名費</a:t>
                      </a:r>
                      <a:r>
                        <a:rPr lang="zh-TW" altLang="en-US" sz="2000" kern="0" dirty="0" smtClean="0">
                          <a:effectLst/>
                          <a:latin typeface="標楷體" panose="03000509000000000000" pitchFamily="65" charset="-120"/>
                          <a:ea typeface="標楷體" panose="03000509000000000000" pitchFamily="65" charset="-120"/>
                        </a:rPr>
                        <a:t>待公告</a:t>
                      </a:r>
                      <a:r>
                        <a:rPr lang="zh-TW" altLang="zh-TW" sz="2000" kern="0" dirty="0" smtClean="0">
                          <a:effectLst/>
                          <a:latin typeface="標楷體" panose="03000509000000000000" pitchFamily="65" charset="-120"/>
                          <a:ea typeface="標楷體" panose="03000509000000000000" pitchFamily="65" charset="-120"/>
                        </a:rPr>
                        <a:t>。</a:t>
                      </a:r>
                      <a:endParaRPr lang="zh-TW" altLang="zh-TW" sz="2000" kern="100" dirty="0">
                        <a:effectLst/>
                        <a:latin typeface="標楷體" panose="03000509000000000000" pitchFamily="65" charset="-120"/>
                        <a:ea typeface="標楷體" panose="03000509000000000000" pitchFamily="65" charset="-120"/>
                      </a:endParaRPr>
                    </a:p>
                  </a:txBody>
                  <a:tcPr marL="38328" marR="38328" marT="0" marB="0" anchor="ctr"/>
                </a:tc>
                <a:extLst>
                  <a:ext uri="{0D108BD9-81ED-4DB2-BD59-A6C34878D82A}">
                    <a16:rowId xmlns:a16="http://schemas.microsoft.com/office/drawing/2014/main" val="2752701915"/>
                  </a:ext>
                </a:extLst>
              </a:tr>
              <a:tr h="1115710">
                <a:tc vMerge="1">
                  <a:txBody>
                    <a:bodyPr/>
                    <a:lstStyle/>
                    <a:p>
                      <a:endParaRPr lang="zh-TW" altLang="en-US"/>
                    </a:p>
                  </a:txBody>
                  <a:tcPr/>
                </a:tc>
                <a:tc>
                  <a:txBody>
                    <a:bodyPr/>
                    <a:lstStyle/>
                    <a:p>
                      <a:pPr>
                        <a:spcBef>
                          <a:spcPts val="600"/>
                        </a:spcBef>
                        <a:spcAft>
                          <a:spcPts val="600"/>
                        </a:spcAft>
                      </a:pPr>
                      <a:r>
                        <a:rPr lang="zh-TW" sz="2000" kern="0" dirty="0">
                          <a:effectLst/>
                          <a:latin typeface="標楷體" panose="03000509000000000000" pitchFamily="65" charset="-120"/>
                          <a:ea typeface="標楷體" panose="03000509000000000000" pitchFamily="65" charset="-120"/>
                        </a:rPr>
                        <a:t>複選鑑定日期</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lnSpc>
                          <a:spcPts val="21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solidFill>
                            <a:srgbClr val="FF0000"/>
                          </a:solidFill>
                          <a:effectLst/>
                          <a:latin typeface="標楷體" panose="03000509000000000000" pitchFamily="65" charset="-120"/>
                          <a:ea typeface="標楷體" panose="03000509000000000000" pitchFamily="65" charset="-120"/>
                        </a:rPr>
                        <a:t>7</a:t>
                      </a:r>
                      <a:r>
                        <a:rPr lang="zh-TW" sz="2000" kern="0" dirty="0">
                          <a:solidFill>
                            <a:srgbClr val="FF0000"/>
                          </a:solidFill>
                          <a:effectLst/>
                          <a:latin typeface="標楷體" panose="03000509000000000000" pitchFamily="65" charset="-120"/>
                          <a:ea typeface="標楷體" panose="03000509000000000000" pitchFamily="65" charset="-120"/>
                        </a:rPr>
                        <a:t>月</a:t>
                      </a:r>
                      <a:r>
                        <a:rPr lang="en-US" sz="2000" kern="0" dirty="0">
                          <a:solidFill>
                            <a:srgbClr val="FF0000"/>
                          </a:solidFill>
                          <a:effectLst/>
                          <a:latin typeface="標楷體" panose="03000509000000000000" pitchFamily="65" charset="-120"/>
                          <a:ea typeface="標楷體" panose="03000509000000000000" pitchFamily="65" charset="-120"/>
                        </a:rPr>
                        <a:t>22</a:t>
                      </a:r>
                      <a:r>
                        <a:rPr lang="zh-TW" sz="2000" kern="0" dirty="0" smtClean="0">
                          <a:solidFill>
                            <a:srgbClr val="FF0000"/>
                          </a:solidFill>
                          <a:effectLst/>
                          <a:latin typeface="標楷體" panose="03000509000000000000" pitchFamily="65" charset="-120"/>
                          <a:ea typeface="標楷體" panose="03000509000000000000" pitchFamily="65" charset="-120"/>
                        </a:rPr>
                        <a:t>日</a:t>
                      </a:r>
                      <a:endParaRPr lang="en-US" altLang="zh-TW" sz="2000" kern="0" dirty="0" smtClean="0">
                        <a:solidFill>
                          <a:srgbClr val="FF0000"/>
                        </a:solidFill>
                        <a:effectLst/>
                        <a:latin typeface="標楷體" panose="03000509000000000000" pitchFamily="65" charset="-120"/>
                        <a:ea typeface="標楷體" panose="03000509000000000000" pitchFamily="65" charset="-120"/>
                      </a:endParaRPr>
                    </a:p>
                    <a:p>
                      <a:pPr>
                        <a:lnSpc>
                          <a:spcPts val="2100"/>
                        </a:lnSpc>
                        <a:spcAft>
                          <a:spcPts val="0"/>
                        </a:spcAft>
                      </a:pPr>
                      <a:r>
                        <a:rPr lang="en-US" sz="2000" kern="0" dirty="0" smtClean="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星期六</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lnSpc>
                          <a:spcPts val="2000"/>
                        </a:lnSpc>
                        <a:spcBef>
                          <a:spcPts val="600"/>
                        </a:spcBef>
                        <a:spcAft>
                          <a:spcPts val="600"/>
                        </a:spcAft>
                      </a:pPr>
                      <a:r>
                        <a:rPr lang="zh-TW" altLang="zh-TW" sz="2000" kern="100" dirty="0" smtClean="0">
                          <a:effectLst/>
                          <a:latin typeface="標楷體" panose="03000509000000000000" pitchFamily="65" charset="-120"/>
                          <a:ea typeface="標楷體" panose="03000509000000000000" pitchFamily="65" charset="-120"/>
                        </a:rPr>
                        <a:t>數理領域</a:t>
                      </a:r>
                      <a:r>
                        <a:rPr lang="zh-TW" altLang="zh-TW" sz="2000" kern="100" dirty="0" smtClean="0">
                          <a:solidFill>
                            <a:srgbClr val="FF0000"/>
                          </a:solidFill>
                          <a:effectLst/>
                          <a:latin typeface="標楷體" panose="03000509000000000000" pitchFamily="65" charset="-120"/>
                          <a:ea typeface="標楷體" panose="03000509000000000000" pitchFamily="65" charset="-120"/>
                        </a:rPr>
                        <a:t>大業國中</a:t>
                      </a:r>
                      <a:r>
                        <a:rPr lang="zh-TW" altLang="zh-TW" sz="2000" kern="100" dirty="0" smtClean="0">
                          <a:effectLst/>
                          <a:latin typeface="標楷體" panose="03000509000000000000" pitchFamily="65" charset="-120"/>
                          <a:ea typeface="標楷體" panose="03000509000000000000" pitchFamily="65" charset="-120"/>
                        </a:rPr>
                        <a:t>辦理鑑定。</a:t>
                      </a:r>
                    </a:p>
                    <a:p>
                      <a:pPr>
                        <a:lnSpc>
                          <a:spcPts val="2000"/>
                        </a:lnSpc>
                        <a:spcBef>
                          <a:spcPts val="600"/>
                        </a:spcBef>
                        <a:spcAft>
                          <a:spcPts val="600"/>
                        </a:spcAft>
                      </a:pPr>
                      <a:r>
                        <a:rPr lang="zh-TW" altLang="zh-TW" sz="2000" kern="100" dirty="0" smtClean="0">
                          <a:effectLst/>
                          <a:latin typeface="標楷體" panose="03000509000000000000" pitchFamily="65" charset="-120"/>
                          <a:ea typeface="標楷體" panose="03000509000000000000" pitchFamily="65" charset="-120"/>
                        </a:rPr>
                        <a:t>語文領域</a:t>
                      </a:r>
                      <a:r>
                        <a:rPr lang="zh-TW" altLang="zh-TW" sz="2000" kern="100" dirty="0" smtClean="0">
                          <a:solidFill>
                            <a:srgbClr val="FF0000"/>
                          </a:solidFill>
                          <a:effectLst/>
                          <a:latin typeface="標楷體" panose="03000509000000000000" pitchFamily="65" charset="-120"/>
                          <a:ea typeface="標楷體" panose="03000509000000000000" pitchFamily="65" charset="-120"/>
                        </a:rPr>
                        <a:t>北園國中</a:t>
                      </a:r>
                      <a:r>
                        <a:rPr lang="zh-TW" altLang="zh-TW" sz="2000" kern="100" dirty="0" smtClean="0">
                          <a:effectLst/>
                          <a:latin typeface="標楷體" panose="03000509000000000000" pitchFamily="65" charset="-120"/>
                          <a:ea typeface="標楷體" panose="03000509000000000000" pitchFamily="65" charset="-120"/>
                        </a:rPr>
                        <a:t>辦理鑑定。</a:t>
                      </a:r>
                      <a:endParaRPr lang="zh-TW" altLang="zh-TW" sz="2000" kern="100" dirty="0">
                        <a:effectLst/>
                        <a:latin typeface="標楷體" panose="03000509000000000000" pitchFamily="65" charset="-120"/>
                        <a:ea typeface="標楷體" panose="03000509000000000000" pitchFamily="65" charset="-120"/>
                      </a:endParaRPr>
                    </a:p>
                  </a:txBody>
                  <a:tcPr marL="38328" marR="38328" marT="0" marB="0" anchor="ctr"/>
                </a:tc>
                <a:extLst>
                  <a:ext uri="{0D108BD9-81ED-4DB2-BD59-A6C34878D82A}">
                    <a16:rowId xmlns:a16="http://schemas.microsoft.com/office/drawing/2014/main" val="3100219961"/>
                  </a:ext>
                </a:extLst>
              </a:tr>
              <a:tr h="646791">
                <a:tc vMerge="1">
                  <a:txBody>
                    <a:bodyPr/>
                    <a:lstStyle/>
                    <a:p>
                      <a:endParaRPr lang="zh-TW" altLang="en-US"/>
                    </a:p>
                  </a:txBody>
                  <a:tcPr/>
                </a:tc>
                <a:tc>
                  <a:txBody>
                    <a:bodyPr/>
                    <a:lstStyle/>
                    <a:p>
                      <a:pPr>
                        <a:spcBef>
                          <a:spcPts val="600"/>
                        </a:spcBef>
                        <a:spcAft>
                          <a:spcPts val="600"/>
                        </a:spcAft>
                      </a:pPr>
                      <a:r>
                        <a:rPr lang="zh-TW" sz="2000" kern="0">
                          <a:effectLst/>
                          <a:latin typeface="標楷體" panose="03000509000000000000" pitchFamily="65" charset="-120"/>
                          <a:ea typeface="標楷體" panose="03000509000000000000" pitchFamily="65" charset="-120"/>
                        </a:rPr>
                        <a:t>複選結果通知</a:t>
                      </a:r>
                      <a:endParaRPr lang="zh-TW" sz="2000" kern="100">
                        <a:effectLst/>
                        <a:latin typeface="標楷體" panose="03000509000000000000" pitchFamily="65" charset="-120"/>
                        <a:ea typeface="標楷體" panose="03000509000000000000" pitchFamily="65" charset="-120"/>
                      </a:endParaRPr>
                    </a:p>
                  </a:txBody>
                  <a:tcPr marL="38328" marR="38328" marT="0" marB="0" anchor="ctr"/>
                </a:tc>
                <a:tc>
                  <a:txBody>
                    <a:bodyPr/>
                    <a:lstStyle/>
                    <a:p>
                      <a:pPr marL="224155" indent="-216535">
                        <a:lnSpc>
                          <a:spcPts val="20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8</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9</a:t>
                      </a:r>
                      <a:r>
                        <a:rPr lang="zh-TW" sz="2000" kern="0" dirty="0" smtClean="0">
                          <a:effectLst/>
                          <a:latin typeface="標楷體" panose="03000509000000000000" pitchFamily="65" charset="-120"/>
                          <a:ea typeface="標楷體" panose="03000509000000000000" pitchFamily="65" charset="-120"/>
                        </a:rPr>
                        <a:t>日</a:t>
                      </a:r>
                      <a:endParaRPr lang="en-US" altLang="zh-TW" sz="2000" kern="0" dirty="0" smtClean="0">
                        <a:effectLst/>
                        <a:latin typeface="標楷體" panose="03000509000000000000" pitchFamily="65" charset="-120"/>
                        <a:ea typeface="標楷體" panose="03000509000000000000" pitchFamily="65" charset="-120"/>
                      </a:endParaRPr>
                    </a:p>
                    <a:p>
                      <a:pPr marL="224155" indent="-216535">
                        <a:lnSpc>
                          <a:spcPts val="2000"/>
                        </a:lnSpc>
                        <a:spcAft>
                          <a:spcPts val="0"/>
                        </a:spcAft>
                      </a:pPr>
                      <a:r>
                        <a:rPr lang="en-US" sz="2000" kern="0" dirty="0" smtClean="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星期三</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lnSpc>
                          <a:spcPts val="2000"/>
                        </a:lnSpc>
                        <a:spcBef>
                          <a:spcPts val="600"/>
                        </a:spcBef>
                        <a:spcAft>
                          <a:spcPts val="600"/>
                        </a:spcAft>
                      </a:pPr>
                      <a:r>
                        <a:rPr lang="zh-TW" sz="2000" kern="100" dirty="0">
                          <a:effectLst/>
                          <a:latin typeface="標楷體" panose="03000509000000000000" pitchFamily="65" charset="-120"/>
                          <a:ea typeface="標楷體" panose="03000509000000000000" pitchFamily="65" charset="-120"/>
                        </a:rPr>
                        <a:t>公告通過名單並通知複選評量結果。</a:t>
                      </a:r>
                    </a:p>
                  </a:txBody>
                  <a:tcPr marL="38328" marR="38328" marT="0" marB="0" anchor="ctr"/>
                </a:tc>
                <a:extLst>
                  <a:ext uri="{0D108BD9-81ED-4DB2-BD59-A6C34878D82A}">
                    <a16:rowId xmlns:a16="http://schemas.microsoft.com/office/drawing/2014/main" val="1465814390"/>
                  </a:ext>
                </a:extLst>
              </a:tr>
              <a:tr h="1075541">
                <a:tc vMerge="1">
                  <a:txBody>
                    <a:bodyPr/>
                    <a:lstStyle/>
                    <a:p>
                      <a:endParaRPr lang="zh-TW" altLang="en-US"/>
                    </a:p>
                  </a:txBody>
                  <a:tcPr/>
                </a:tc>
                <a:tc>
                  <a:txBody>
                    <a:bodyPr/>
                    <a:lstStyle/>
                    <a:p>
                      <a:pPr>
                        <a:spcBef>
                          <a:spcPts val="600"/>
                        </a:spcBef>
                        <a:spcAft>
                          <a:spcPts val="600"/>
                        </a:spcAft>
                      </a:pPr>
                      <a:r>
                        <a:rPr lang="zh-TW" sz="2000" kern="0">
                          <a:effectLst/>
                          <a:latin typeface="標楷體" panose="03000509000000000000" pitchFamily="65" charset="-120"/>
                          <a:ea typeface="標楷體" panose="03000509000000000000" pitchFamily="65" charset="-120"/>
                        </a:rPr>
                        <a:t>複選結果複查</a:t>
                      </a:r>
                      <a:endParaRPr lang="zh-TW" sz="2000" kern="100">
                        <a:effectLst/>
                        <a:latin typeface="標楷體" panose="03000509000000000000" pitchFamily="65" charset="-120"/>
                        <a:ea typeface="標楷體" panose="03000509000000000000" pitchFamily="65" charset="-120"/>
                      </a:endParaRPr>
                    </a:p>
                  </a:txBody>
                  <a:tcPr marL="38328" marR="38328" marT="0" marB="0" anchor="ctr"/>
                </a:tc>
                <a:tc>
                  <a:txBody>
                    <a:bodyPr/>
                    <a:lstStyle/>
                    <a:p>
                      <a:pPr marL="45720" indent="-38100" algn="just">
                        <a:lnSpc>
                          <a:spcPts val="2000"/>
                        </a:lnSpc>
                        <a:spcAft>
                          <a:spcPts val="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8</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11</a:t>
                      </a:r>
                      <a:r>
                        <a:rPr lang="zh-TW" sz="2000" kern="0" dirty="0" smtClean="0">
                          <a:effectLst/>
                          <a:latin typeface="標楷體" panose="03000509000000000000" pitchFamily="65" charset="-120"/>
                          <a:ea typeface="標楷體" panose="03000509000000000000" pitchFamily="65" charset="-120"/>
                        </a:rPr>
                        <a:t>日</a:t>
                      </a:r>
                      <a:endParaRPr lang="en-US" altLang="zh-TW" sz="2000" kern="0" dirty="0" smtClean="0">
                        <a:effectLst/>
                        <a:latin typeface="標楷體" panose="03000509000000000000" pitchFamily="65" charset="-120"/>
                        <a:ea typeface="標楷體" panose="03000509000000000000" pitchFamily="65" charset="-120"/>
                      </a:endParaRPr>
                    </a:p>
                    <a:p>
                      <a:pPr marL="45720" indent="-38100" algn="just">
                        <a:lnSpc>
                          <a:spcPts val="2000"/>
                        </a:lnSpc>
                        <a:spcAft>
                          <a:spcPts val="0"/>
                        </a:spcAft>
                      </a:pPr>
                      <a:r>
                        <a:rPr lang="en-US" sz="2000" kern="0" dirty="0" smtClean="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星期五</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p>
                      <a:pPr algn="just">
                        <a:lnSpc>
                          <a:spcPts val="2000"/>
                        </a:lnSpc>
                        <a:spcAft>
                          <a:spcPts val="0"/>
                        </a:spcAft>
                      </a:pPr>
                      <a:r>
                        <a:rPr lang="zh-TW" sz="2000" kern="0" dirty="0">
                          <a:effectLst/>
                          <a:latin typeface="標楷體" panose="03000509000000000000" pitchFamily="65" charset="-120"/>
                          <a:ea typeface="標楷體" panose="03000509000000000000" pitchFamily="65" charset="-120"/>
                        </a:rPr>
                        <a:t>上午</a:t>
                      </a:r>
                      <a:r>
                        <a:rPr lang="en-US" sz="2000" kern="0" dirty="0">
                          <a:effectLst/>
                          <a:latin typeface="標楷體" panose="03000509000000000000" pitchFamily="65" charset="-120"/>
                          <a:ea typeface="標楷體" panose="03000509000000000000" pitchFamily="65" charset="-120"/>
                        </a:rPr>
                        <a:t>9</a:t>
                      </a:r>
                      <a:r>
                        <a:rPr lang="zh-TW" sz="2000" kern="0" dirty="0">
                          <a:effectLst/>
                          <a:latin typeface="標楷體" panose="03000509000000000000" pitchFamily="65" charset="-120"/>
                          <a:ea typeface="標楷體" panose="03000509000000000000" pitchFamily="65" charset="-120"/>
                        </a:rPr>
                        <a:t>時至下午</a:t>
                      </a:r>
                      <a:r>
                        <a:rPr lang="en-US" sz="2000" kern="0" dirty="0">
                          <a:effectLst/>
                          <a:latin typeface="標楷體" panose="03000509000000000000" pitchFamily="65" charset="-120"/>
                          <a:ea typeface="標楷體" panose="03000509000000000000" pitchFamily="65" charset="-120"/>
                        </a:rPr>
                        <a:t>4</a:t>
                      </a:r>
                      <a:r>
                        <a:rPr lang="zh-TW" sz="2000" kern="0" dirty="0">
                          <a:effectLst/>
                          <a:latin typeface="標楷體" panose="03000509000000000000" pitchFamily="65" charset="-120"/>
                          <a:ea typeface="標楷體" panose="03000509000000000000" pitchFamily="65" charset="-120"/>
                        </a:rPr>
                        <a:t>時，逾時不予受理。</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lnSpc>
                          <a:spcPts val="2000"/>
                        </a:lnSpc>
                        <a:spcBef>
                          <a:spcPts val="600"/>
                        </a:spcBef>
                        <a:spcAft>
                          <a:spcPts val="600"/>
                        </a:spcAft>
                      </a:pPr>
                      <a:r>
                        <a:rPr lang="zh-TW" sz="2000" kern="100" dirty="0">
                          <a:effectLst/>
                          <a:latin typeface="標楷體" panose="03000509000000000000" pitchFamily="65" charset="-120"/>
                          <a:ea typeface="標楷體" panose="03000509000000000000" pitchFamily="65" charset="-120"/>
                        </a:rPr>
                        <a:t>可填表申請複查，複查結果以書面通知申請學生。</a:t>
                      </a:r>
                    </a:p>
                  </a:txBody>
                  <a:tcPr marL="38328" marR="38328" marT="0" marB="0" anchor="ctr"/>
                </a:tc>
                <a:extLst>
                  <a:ext uri="{0D108BD9-81ED-4DB2-BD59-A6C34878D82A}">
                    <a16:rowId xmlns:a16="http://schemas.microsoft.com/office/drawing/2014/main" val="3018465475"/>
                  </a:ext>
                </a:extLst>
              </a:tr>
              <a:tr h="1680430">
                <a:tc gridSpan="2">
                  <a:txBody>
                    <a:bodyPr/>
                    <a:lstStyle/>
                    <a:p>
                      <a:pPr algn="ctr">
                        <a:spcBef>
                          <a:spcPts val="600"/>
                        </a:spcBef>
                        <a:spcAft>
                          <a:spcPts val="600"/>
                        </a:spcAft>
                      </a:pPr>
                      <a:r>
                        <a:rPr lang="zh-TW" sz="2000" kern="0">
                          <a:effectLst/>
                          <a:latin typeface="標楷體" panose="03000509000000000000" pitchFamily="65" charset="-120"/>
                          <a:ea typeface="標楷體" panose="03000509000000000000" pitchFamily="65" charset="-120"/>
                        </a:rPr>
                        <a:t>報</a:t>
                      </a:r>
                      <a:r>
                        <a:rPr lang="en-US" sz="2000" kern="0">
                          <a:effectLst/>
                          <a:latin typeface="標楷體" panose="03000509000000000000" pitchFamily="65" charset="-120"/>
                          <a:ea typeface="標楷體" panose="03000509000000000000" pitchFamily="65" charset="-120"/>
                        </a:rPr>
                        <a:t>       </a:t>
                      </a:r>
                      <a:r>
                        <a:rPr lang="zh-TW" sz="2000" kern="0">
                          <a:effectLst/>
                          <a:latin typeface="標楷體" panose="03000509000000000000" pitchFamily="65" charset="-120"/>
                          <a:ea typeface="標楷體" panose="03000509000000000000" pitchFamily="65" charset="-120"/>
                        </a:rPr>
                        <a:t>到</a:t>
                      </a:r>
                      <a:endParaRPr lang="zh-TW" sz="2000" kern="100">
                        <a:effectLst/>
                        <a:latin typeface="標楷體" panose="03000509000000000000" pitchFamily="65" charset="-120"/>
                        <a:ea typeface="標楷體" panose="03000509000000000000" pitchFamily="65" charset="-120"/>
                      </a:endParaRPr>
                    </a:p>
                  </a:txBody>
                  <a:tcPr marL="38328" marR="38328" marT="0" marB="0" anchor="ctr"/>
                </a:tc>
                <a:tc hMerge="1">
                  <a:txBody>
                    <a:bodyPr/>
                    <a:lstStyle/>
                    <a:p>
                      <a:endParaRPr lang="zh-TW" altLang="en-US"/>
                    </a:p>
                  </a:txBody>
                  <a:tcPr/>
                </a:tc>
                <a:tc>
                  <a:txBody>
                    <a:bodyPr/>
                    <a:lstStyle/>
                    <a:p>
                      <a:pPr>
                        <a:spcBef>
                          <a:spcPts val="600"/>
                        </a:spcBef>
                        <a:spcAft>
                          <a:spcPts val="600"/>
                        </a:spcAft>
                      </a:pPr>
                      <a:r>
                        <a:rPr lang="en-US" sz="2000" kern="0" dirty="0">
                          <a:effectLst/>
                          <a:latin typeface="標楷體" panose="03000509000000000000" pitchFamily="65" charset="-120"/>
                          <a:ea typeface="標楷體" panose="03000509000000000000" pitchFamily="65" charset="-120"/>
                        </a:rPr>
                        <a:t>112</a:t>
                      </a:r>
                      <a:r>
                        <a:rPr lang="zh-TW" sz="2000" kern="0" dirty="0">
                          <a:effectLst/>
                          <a:latin typeface="標楷體" panose="03000509000000000000" pitchFamily="65" charset="-120"/>
                          <a:ea typeface="標楷體" panose="03000509000000000000" pitchFamily="65" charset="-120"/>
                        </a:rPr>
                        <a:t>年</a:t>
                      </a:r>
                      <a:r>
                        <a:rPr lang="en-US" sz="2000" kern="0" dirty="0">
                          <a:effectLst/>
                          <a:latin typeface="標楷體" panose="03000509000000000000" pitchFamily="65" charset="-120"/>
                          <a:ea typeface="標楷體" panose="03000509000000000000" pitchFamily="65" charset="-120"/>
                        </a:rPr>
                        <a:t>8</a:t>
                      </a:r>
                      <a:r>
                        <a:rPr lang="zh-TW" sz="2000" kern="0" dirty="0">
                          <a:effectLst/>
                          <a:latin typeface="標楷體" panose="03000509000000000000" pitchFamily="65" charset="-120"/>
                          <a:ea typeface="標楷體" panose="03000509000000000000" pitchFamily="65" charset="-120"/>
                        </a:rPr>
                        <a:t>月</a:t>
                      </a:r>
                      <a:r>
                        <a:rPr lang="en-US" sz="2000" kern="0" dirty="0">
                          <a:effectLst/>
                          <a:latin typeface="標楷體" panose="03000509000000000000" pitchFamily="65" charset="-120"/>
                          <a:ea typeface="標楷體" panose="03000509000000000000" pitchFamily="65" charset="-120"/>
                        </a:rPr>
                        <a:t>15</a:t>
                      </a:r>
                      <a:r>
                        <a:rPr lang="zh-TW" sz="2000" kern="0" dirty="0" smtClean="0">
                          <a:effectLst/>
                          <a:latin typeface="標楷體" panose="03000509000000000000" pitchFamily="65" charset="-120"/>
                          <a:ea typeface="標楷體" panose="03000509000000000000" pitchFamily="65" charset="-120"/>
                        </a:rPr>
                        <a:t>日</a:t>
                      </a:r>
                      <a:endParaRPr lang="en-US" altLang="zh-TW" sz="2000" kern="0" dirty="0" smtClean="0">
                        <a:effectLst/>
                        <a:latin typeface="標楷體" panose="03000509000000000000" pitchFamily="65" charset="-120"/>
                        <a:ea typeface="標楷體" panose="03000509000000000000" pitchFamily="65" charset="-120"/>
                      </a:endParaRPr>
                    </a:p>
                    <a:p>
                      <a:pPr>
                        <a:spcBef>
                          <a:spcPts val="600"/>
                        </a:spcBef>
                        <a:spcAft>
                          <a:spcPts val="600"/>
                        </a:spcAft>
                      </a:pPr>
                      <a:r>
                        <a:rPr lang="en-US" sz="2000" kern="0" dirty="0" smtClean="0">
                          <a:effectLst/>
                          <a:latin typeface="標楷體" panose="03000509000000000000" pitchFamily="65" charset="-120"/>
                          <a:ea typeface="標楷體" panose="03000509000000000000" pitchFamily="65" charset="-120"/>
                        </a:rPr>
                        <a:t>(</a:t>
                      </a:r>
                      <a:r>
                        <a:rPr lang="zh-TW" sz="2000" kern="0" dirty="0">
                          <a:effectLst/>
                          <a:latin typeface="標楷體" panose="03000509000000000000" pitchFamily="65" charset="-120"/>
                          <a:ea typeface="標楷體" panose="03000509000000000000" pitchFamily="65" charset="-120"/>
                        </a:rPr>
                        <a:t>星期二</a:t>
                      </a:r>
                      <a:r>
                        <a:rPr lang="en-US" sz="2000" kern="0" dirty="0">
                          <a:effectLst/>
                          <a:latin typeface="標楷體" panose="03000509000000000000" pitchFamily="65" charset="-120"/>
                          <a:ea typeface="標楷體" panose="03000509000000000000" pitchFamily="65" charset="-120"/>
                        </a:rPr>
                        <a:t>)</a:t>
                      </a:r>
                      <a:endParaRPr lang="zh-TW" sz="2000" kern="100" dirty="0">
                        <a:effectLst/>
                        <a:latin typeface="標楷體" panose="03000509000000000000" pitchFamily="65" charset="-120"/>
                        <a:ea typeface="標楷體" panose="03000509000000000000" pitchFamily="65" charset="-120"/>
                      </a:endParaRPr>
                    </a:p>
                  </a:txBody>
                  <a:tcPr marL="38328" marR="38328" marT="0" marB="0" anchor="ctr"/>
                </a:tc>
                <a:tc>
                  <a:txBody>
                    <a:bodyPr/>
                    <a:lstStyle/>
                    <a:p>
                      <a:pPr>
                        <a:spcBef>
                          <a:spcPts val="600"/>
                        </a:spcBef>
                        <a:spcAft>
                          <a:spcPts val="600"/>
                        </a:spcAft>
                      </a:pPr>
                      <a:r>
                        <a:rPr lang="zh-TW" sz="2000" kern="100" dirty="0">
                          <a:effectLst/>
                          <a:latin typeface="標楷體" panose="03000509000000000000" pitchFamily="65" charset="-120"/>
                          <a:ea typeface="標楷體" panose="03000509000000000000" pitchFamily="65" charset="-120"/>
                        </a:rPr>
                        <a:t>經鑑定通過之資賦優異學生向安置學校輔導室（處）辦理報到手續。</a:t>
                      </a:r>
                    </a:p>
                  </a:txBody>
                  <a:tcPr marL="38328" marR="38328" marT="0" marB="0" anchor="ctr"/>
                </a:tc>
                <a:extLst>
                  <a:ext uri="{0D108BD9-81ED-4DB2-BD59-A6C34878D82A}">
                    <a16:rowId xmlns:a16="http://schemas.microsoft.com/office/drawing/2014/main" val="647122709"/>
                  </a:ext>
                </a:extLst>
              </a:tr>
            </a:tbl>
          </a:graphicData>
        </a:graphic>
      </p:graphicFrame>
    </p:spTree>
    <p:extLst>
      <p:ext uri="{BB962C8B-B14F-4D97-AF65-F5344CB8AC3E}">
        <p14:creationId xmlns:p14="http://schemas.microsoft.com/office/powerpoint/2010/main" val="163726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832283"/>
            <a:ext cx="5761635" cy="624300"/>
          </a:xfr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管道</a:t>
            </a:r>
            <a:r>
              <a:rPr lang="en-US" altLang="zh-TW"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en-US" altLang="zh-TW"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初審、初選</a:t>
            </a:r>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標準說明</a:t>
            </a:r>
            <a:endPar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stretch>
            <a:fillRect/>
          </a:stretch>
        </p:blipFill>
        <p:spPr>
          <a:xfrm>
            <a:off x="971552" y="1824337"/>
            <a:ext cx="7399491" cy="1170950"/>
          </a:xfrm>
          <a:prstGeom prst="rect">
            <a:avLst/>
          </a:prstGeom>
          <a:ln>
            <a:noFill/>
          </a:ln>
          <a:effectLst>
            <a:outerShdw blurRad="190500" algn="tl" rotWithShape="0">
              <a:srgbClr val="000000">
                <a:alpha val="70000"/>
              </a:srgbClr>
            </a:outerShdw>
          </a:effectLst>
        </p:spPr>
      </p:pic>
      <p:pic>
        <p:nvPicPr>
          <p:cNvPr id="7" name="圖片 6"/>
          <p:cNvPicPr>
            <a:picLocks noChangeAspect="1"/>
          </p:cNvPicPr>
          <p:nvPr/>
        </p:nvPicPr>
        <p:blipFill>
          <a:blip r:embed="rId3"/>
          <a:stretch>
            <a:fillRect/>
          </a:stretch>
        </p:blipFill>
        <p:spPr>
          <a:xfrm>
            <a:off x="1428104" y="3149219"/>
            <a:ext cx="2826725" cy="2394900"/>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4"/>
          <a:stretch>
            <a:fillRect/>
          </a:stretch>
        </p:blipFill>
        <p:spPr>
          <a:xfrm>
            <a:off x="5803971" y="3106495"/>
            <a:ext cx="2841392" cy="2432642"/>
          </a:xfrm>
          <a:prstGeom prst="rect">
            <a:avLst/>
          </a:prstGeom>
          <a:ln>
            <a:noFill/>
          </a:ln>
          <a:effectLst>
            <a:outerShdw blurRad="292100" dist="139700" dir="2700000" algn="tl" rotWithShape="0">
              <a:srgbClr val="333333">
                <a:alpha val="65000"/>
              </a:srgbClr>
            </a:outerShdw>
          </a:effectLst>
        </p:spPr>
      </p:pic>
      <p:pic>
        <p:nvPicPr>
          <p:cNvPr id="10" name="圖片 9"/>
          <p:cNvPicPr>
            <a:picLocks noChangeAspect="1"/>
          </p:cNvPicPr>
          <p:nvPr/>
        </p:nvPicPr>
        <p:blipFill rotWithShape="1">
          <a:blip r:embed="rId5" cstate="print">
            <a:extLst>
              <a:ext uri="{28A0092B-C50C-407E-A947-70E740481C1C}">
                <a14:useLocalDpi xmlns:a14="http://schemas.microsoft.com/office/drawing/2010/main" val="0"/>
              </a:ext>
            </a:extLst>
          </a:blip>
          <a:srcRect t="11700" r="48947" b="17276"/>
          <a:stretch/>
        </p:blipFill>
        <p:spPr>
          <a:xfrm>
            <a:off x="4847829" y="3074440"/>
            <a:ext cx="933650" cy="873492"/>
          </a:xfrm>
          <a:prstGeom prst="rect">
            <a:avLst/>
          </a:prstGeom>
        </p:spPr>
      </p:pic>
      <p:pic>
        <p:nvPicPr>
          <p:cNvPr id="11" name="圖片 10"/>
          <p:cNvPicPr>
            <a:picLocks noChangeAspect="1"/>
          </p:cNvPicPr>
          <p:nvPr/>
        </p:nvPicPr>
        <p:blipFill rotWithShape="1">
          <a:blip r:embed="rId5" cstate="print">
            <a:extLst>
              <a:ext uri="{28A0092B-C50C-407E-A947-70E740481C1C}">
                <a14:useLocalDpi xmlns:a14="http://schemas.microsoft.com/office/drawing/2010/main" val="0"/>
              </a:ext>
            </a:extLst>
          </a:blip>
          <a:srcRect l="50071" t="10596" b="19555"/>
          <a:stretch/>
        </p:blipFill>
        <p:spPr>
          <a:xfrm>
            <a:off x="515000" y="3071803"/>
            <a:ext cx="913104" cy="859055"/>
          </a:xfrm>
          <a:prstGeom prst="rect">
            <a:avLst/>
          </a:prstGeom>
        </p:spPr>
      </p:pic>
      <p:pic>
        <p:nvPicPr>
          <p:cNvPr id="12" name="圖片 11"/>
          <p:cNvPicPr>
            <a:picLocks noChangeAspect="1"/>
          </p:cNvPicPr>
          <p:nvPr/>
        </p:nvPicPr>
        <p:blipFill rotWithShape="1">
          <a:blip r:embed="rId5" cstate="print">
            <a:extLst>
              <a:ext uri="{28A0092B-C50C-407E-A947-70E740481C1C}">
                <a14:useLocalDpi xmlns:a14="http://schemas.microsoft.com/office/drawing/2010/main" val="0"/>
              </a:ext>
            </a:extLst>
          </a:blip>
          <a:srcRect l="50071" t="10596" b="19555"/>
          <a:stretch/>
        </p:blipFill>
        <p:spPr>
          <a:xfrm>
            <a:off x="515000" y="4538938"/>
            <a:ext cx="913104" cy="859055"/>
          </a:xfrm>
          <a:prstGeom prst="rect">
            <a:avLst/>
          </a:prstGeom>
        </p:spPr>
      </p:pic>
      <p:pic>
        <p:nvPicPr>
          <p:cNvPr id="13" name="圖片 12"/>
          <p:cNvPicPr>
            <a:picLocks noChangeAspect="1"/>
          </p:cNvPicPr>
          <p:nvPr/>
        </p:nvPicPr>
        <p:blipFill rotWithShape="1">
          <a:blip r:embed="rId5" cstate="print">
            <a:extLst>
              <a:ext uri="{28A0092B-C50C-407E-A947-70E740481C1C}">
                <a14:useLocalDpi xmlns:a14="http://schemas.microsoft.com/office/drawing/2010/main" val="0"/>
              </a:ext>
            </a:extLst>
          </a:blip>
          <a:srcRect t="11700" r="48947" b="17276"/>
          <a:stretch/>
        </p:blipFill>
        <p:spPr>
          <a:xfrm>
            <a:off x="4847830" y="4603909"/>
            <a:ext cx="933650" cy="873492"/>
          </a:xfrm>
          <a:prstGeom prst="rect">
            <a:avLst/>
          </a:prstGeom>
        </p:spPr>
      </p:pic>
    </p:spTree>
    <p:extLst>
      <p:ext uri="{BB962C8B-B14F-4D97-AF65-F5344CB8AC3E}">
        <p14:creationId xmlns:p14="http://schemas.microsoft.com/office/powerpoint/2010/main" val="1624624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600" kern="100" dirty="0">
                <a:latin typeface="標楷體" panose="03000509000000000000" pitchFamily="65" charset="-120"/>
                <a:ea typeface="標楷體" panose="03000509000000000000" pitchFamily="65" charset="-120"/>
              </a:rPr>
              <a:t/>
            </a:r>
            <a:br>
              <a:rPr lang="zh-TW" altLang="zh-TW" sz="3600" kern="100" dirty="0">
                <a:latin typeface="標楷體" panose="03000509000000000000" pitchFamily="65" charset="-120"/>
                <a:ea typeface="標楷體" panose="03000509000000000000" pitchFamily="65" charset="-120"/>
              </a:rPr>
            </a:b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4191920743"/>
              </p:ext>
            </p:extLst>
          </p:nvPr>
        </p:nvGraphicFramePr>
        <p:xfrm>
          <a:off x="628650" y="1207294"/>
          <a:ext cx="7975797" cy="4741986"/>
        </p:xfrm>
        <a:graphic>
          <a:graphicData uri="http://schemas.openxmlformats.org/drawingml/2006/table">
            <a:tbl>
              <a:tblPr firstRow="1" firstCol="1" lastRow="1" lastCol="1" bandRow="1" bandCol="1">
                <a:tableStyleId>{5C22544A-7EE6-4342-B048-85BDC9FD1C3A}</a:tableStyleId>
              </a:tblPr>
              <a:tblGrid>
                <a:gridCol w="403496">
                  <a:extLst>
                    <a:ext uri="{9D8B030D-6E8A-4147-A177-3AD203B41FA5}">
                      <a16:colId xmlns:a16="http://schemas.microsoft.com/office/drawing/2014/main" val="140689608"/>
                    </a:ext>
                  </a:extLst>
                </a:gridCol>
                <a:gridCol w="299494">
                  <a:extLst>
                    <a:ext uri="{9D8B030D-6E8A-4147-A177-3AD203B41FA5}">
                      <a16:colId xmlns:a16="http://schemas.microsoft.com/office/drawing/2014/main" val="3513580892"/>
                    </a:ext>
                  </a:extLst>
                </a:gridCol>
                <a:gridCol w="720080">
                  <a:extLst>
                    <a:ext uri="{9D8B030D-6E8A-4147-A177-3AD203B41FA5}">
                      <a16:colId xmlns:a16="http://schemas.microsoft.com/office/drawing/2014/main" val="2452219139"/>
                    </a:ext>
                  </a:extLst>
                </a:gridCol>
                <a:gridCol w="1793267">
                  <a:extLst>
                    <a:ext uri="{9D8B030D-6E8A-4147-A177-3AD203B41FA5}">
                      <a16:colId xmlns:a16="http://schemas.microsoft.com/office/drawing/2014/main" val="2679844521"/>
                    </a:ext>
                  </a:extLst>
                </a:gridCol>
                <a:gridCol w="2379730">
                  <a:extLst>
                    <a:ext uri="{9D8B030D-6E8A-4147-A177-3AD203B41FA5}">
                      <a16:colId xmlns:a16="http://schemas.microsoft.com/office/drawing/2014/main" val="549961071"/>
                    </a:ext>
                  </a:extLst>
                </a:gridCol>
                <a:gridCol w="2379730">
                  <a:extLst>
                    <a:ext uri="{9D8B030D-6E8A-4147-A177-3AD203B41FA5}">
                      <a16:colId xmlns:a16="http://schemas.microsoft.com/office/drawing/2014/main" val="3260355311"/>
                    </a:ext>
                  </a:extLst>
                </a:gridCol>
              </a:tblGrid>
              <a:tr h="316132">
                <a:tc gridSpan="3">
                  <a:txBody>
                    <a:bodyPr/>
                    <a:lstStyle/>
                    <a:p>
                      <a:pPr>
                        <a:lnSpc>
                          <a:spcPts val="2000"/>
                        </a:lnSpc>
                        <a:spcAft>
                          <a:spcPts val="0"/>
                        </a:spcAft>
                      </a:pPr>
                      <a:r>
                        <a:rPr lang="zh-TW" sz="2000" kern="100">
                          <a:effectLst/>
                          <a:latin typeface="標楷體" panose="03000509000000000000" pitchFamily="65" charset="-120"/>
                          <a:ea typeface="標楷體" panose="03000509000000000000" pitchFamily="65" charset="-120"/>
                        </a:rPr>
                        <a:t>鑑定流程</a:t>
                      </a:r>
                    </a:p>
                  </a:txBody>
                  <a:tcPr marL="55946" marR="55946" marT="0" marB="0"/>
                </a:tc>
                <a:tc hMerge="1">
                  <a:txBody>
                    <a:bodyPr/>
                    <a:lstStyle/>
                    <a:p>
                      <a:endParaRPr lang="zh-TW" altLang="en-US"/>
                    </a:p>
                  </a:txBody>
                  <a:tcPr/>
                </a:tc>
                <a:tc hMerge="1">
                  <a:txBody>
                    <a:bodyPr/>
                    <a:lstStyle/>
                    <a:p>
                      <a:endParaRPr lang="zh-TW" altLang="en-US"/>
                    </a:p>
                  </a:txBody>
                  <a:tcPr/>
                </a:tc>
                <a:tc>
                  <a:txBody>
                    <a:bodyPr/>
                    <a:lstStyle/>
                    <a:p>
                      <a:pPr>
                        <a:lnSpc>
                          <a:spcPts val="2000"/>
                        </a:lnSpc>
                        <a:spcAft>
                          <a:spcPts val="0"/>
                        </a:spcAft>
                      </a:pPr>
                      <a:r>
                        <a:rPr lang="zh-TW" sz="2000" kern="100">
                          <a:effectLst/>
                          <a:latin typeface="標楷體" panose="03000509000000000000" pitchFamily="65" charset="-120"/>
                          <a:ea typeface="標楷體" panose="03000509000000000000" pitchFamily="65" charset="-120"/>
                        </a:rPr>
                        <a:t>日期</a:t>
                      </a:r>
                    </a:p>
                  </a:txBody>
                  <a:tcPr marL="55946" marR="55946" marT="0" marB="0"/>
                </a:tc>
                <a:tc>
                  <a:txBody>
                    <a:bodyPr/>
                    <a:lstStyle/>
                    <a:p>
                      <a:pPr>
                        <a:lnSpc>
                          <a:spcPts val="2000"/>
                        </a:lnSpc>
                        <a:spcAft>
                          <a:spcPts val="0"/>
                        </a:spcAft>
                      </a:pPr>
                      <a:r>
                        <a:rPr lang="zh-TW" sz="2000" kern="100">
                          <a:effectLst/>
                          <a:latin typeface="標楷體" panose="03000509000000000000" pitchFamily="65" charset="-120"/>
                          <a:ea typeface="標楷體" panose="03000509000000000000" pitchFamily="65" charset="-120"/>
                        </a:rPr>
                        <a:t>項目</a:t>
                      </a:r>
                    </a:p>
                  </a:txBody>
                  <a:tcPr marL="55946" marR="55946" marT="0" marB="0"/>
                </a:tc>
                <a:tc>
                  <a:txBody>
                    <a:bodyPr/>
                    <a:lstStyle/>
                    <a:p>
                      <a:pPr>
                        <a:lnSpc>
                          <a:spcPts val="2000"/>
                        </a:lnSpc>
                        <a:spcAft>
                          <a:spcPts val="0"/>
                        </a:spcAft>
                      </a:pPr>
                      <a:r>
                        <a:rPr lang="zh-TW" sz="2000" kern="100">
                          <a:effectLst/>
                          <a:latin typeface="標楷體" panose="03000509000000000000" pitchFamily="65" charset="-120"/>
                          <a:ea typeface="標楷體" panose="03000509000000000000" pitchFamily="65" charset="-120"/>
                        </a:rPr>
                        <a:t>標準</a:t>
                      </a:r>
                    </a:p>
                  </a:txBody>
                  <a:tcPr marL="55946" marR="55946" marT="0" marB="0"/>
                </a:tc>
                <a:extLst>
                  <a:ext uri="{0D108BD9-81ED-4DB2-BD59-A6C34878D82A}">
                    <a16:rowId xmlns:a16="http://schemas.microsoft.com/office/drawing/2014/main" val="1165106481"/>
                  </a:ext>
                </a:extLst>
              </a:tr>
              <a:tr h="2212927">
                <a:tc rowSpan="2">
                  <a:txBody>
                    <a:bodyPr/>
                    <a:lstStyle/>
                    <a:p>
                      <a:pPr>
                        <a:lnSpc>
                          <a:spcPts val="2000"/>
                        </a:lnSpc>
                        <a:spcAft>
                          <a:spcPts val="0"/>
                        </a:spcAft>
                      </a:pPr>
                      <a:r>
                        <a:rPr lang="zh-TW" sz="2000" kern="100" dirty="0">
                          <a:effectLst/>
                          <a:latin typeface="標楷體" panose="03000509000000000000" pitchFamily="65" charset="-120"/>
                          <a:ea typeface="標楷體" panose="03000509000000000000" pitchFamily="65" charset="-120"/>
                        </a:rPr>
                        <a:t>進行鑑定</a:t>
                      </a:r>
                    </a:p>
                  </a:txBody>
                  <a:tcPr marL="55946" marR="55946" marT="0" marB="0"/>
                </a:tc>
                <a:tc rowSpan="2">
                  <a:txBody>
                    <a:bodyPr/>
                    <a:lstStyle/>
                    <a:p>
                      <a:pPr marL="71755" marR="71755">
                        <a:lnSpc>
                          <a:spcPts val="2000"/>
                        </a:lnSpc>
                        <a:spcAft>
                          <a:spcPts val="0"/>
                        </a:spcAft>
                      </a:pPr>
                      <a:r>
                        <a:rPr lang="zh-TW" sz="2000" kern="100">
                          <a:effectLst/>
                          <a:latin typeface="標楷體" panose="03000509000000000000" pitchFamily="65" charset="-120"/>
                          <a:ea typeface="標楷體" panose="03000509000000000000" pitchFamily="65" charset="-120"/>
                        </a:rPr>
                        <a:t>【管道一】測驗評量</a:t>
                      </a:r>
                    </a:p>
                  </a:txBody>
                  <a:tcPr marL="55946" marR="55946" marT="0" marB="0" vert="eaVert"/>
                </a:tc>
                <a:tc>
                  <a:txBody>
                    <a:bodyPr/>
                    <a:lstStyle/>
                    <a:p>
                      <a:pPr marL="6350">
                        <a:lnSpc>
                          <a:spcPts val="2000"/>
                        </a:lnSpc>
                        <a:spcAft>
                          <a:spcPts val="0"/>
                        </a:spcAft>
                      </a:pPr>
                      <a:r>
                        <a:rPr lang="zh-TW" sz="2000" kern="100" dirty="0">
                          <a:effectLst/>
                          <a:latin typeface="標楷體" panose="03000509000000000000" pitchFamily="65" charset="-120"/>
                          <a:ea typeface="標楷體" panose="03000509000000000000" pitchFamily="65" charset="-120"/>
                        </a:rPr>
                        <a:t>初選</a:t>
                      </a:r>
                    </a:p>
                  </a:txBody>
                  <a:tcPr marL="55946" marR="55946" marT="0" marB="0"/>
                </a:tc>
                <a:tc>
                  <a:txBody>
                    <a:bodyPr/>
                    <a:lstStyle/>
                    <a:p>
                      <a:pPr algn="just">
                        <a:lnSpc>
                          <a:spcPts val="2000"/>
                        </a:lnSpc>
                        <a:spcAft>
                          <a:spcPts val="0"/>
                        </a:spcAft>
                      </a:pPr>
                      <a:r>
                        <a:rPr lang="en-US" sz="2000" kern="100" dirty="0">
                          <a:effectLst/>
                          <a:latin typeface="標楷體" panose="03000509000000000000" pitchFamily="65" charset="-120"/>
                          <a:ea typeface="標楷體" panose="03000509000000000000" pitchFamily="65" charset="-120"/>
                        </a:rPr>
                        <a:t>112</a:t>
                      </a:r>
                      <a:r>
                        <a:rPr lang="zh-TW" sz="2000" kern="100" dirty="0">
                          <a:effectLst/>
                          <a:latin typeface="標楷體" panose="03000509000000000000" pitchFamily="65" charset="-120"/>
                          <a:ea typeface="標楷體" panose="03000509000000000000" pitchFamily="65" charset="-120"/>
                        </a:rPr>
                        <a:t>年</a:t>
                      </a:r>
                      <a:r>
                        <a:rPr lang="en-US" sz="2000" kern="100" dirty="0">
                          <a:effectLst/>
                          <a:latin typeface="標楷體" panose="03000509000000000000" pitchFamily="65" charset="-120"/>
                          <a:ea typeface="標楷體" panose="03000509000000000000" pitchFamily="65" charset="-120"/>
                        </a:rPr>
                        <a:t>7</a:t>
                      </a:r>
                      <a:r>
                        <a:rPr lang="zh-TW" sz="2000" kern="100" dirty="0">
                          <a:effectLst/>
                          <a:latin typeface="標楷體" panose="03000509000000000000" pitchFamily="65" charset="-120"/>
                          <a:ea typeface="標楷體" panose="03000509000000000000" pitchFamily="65" charset="-120"/>
                        </a:rPr>
                        <a:t>月</a:t>
                      </a:r>
                      <a:r>
                        <a:rPr lang="en-US" sz="2000" kern="100" dirty="0">
                          <a:effectLst/>
                          <a:latin typeface="標楷體" panose="03000509000000000000" pitchFamily="65" charset="-120"/>
                          <a:ea typeface="標楷體" panose="03000509000000000000" pitchFamily="65" charset="-120"/>
                        </a:rPr>
                        <a:t>8</a:t>
                      </a:r>
                      <a:r>
                        <a:rPr lang="zh-TW" sz="2000" kern="100" dirty="0">
                          <a:effectLst/>
                          <a:latin typeface="標楷體" panose="03000509000000000000" pitchFamily="65" charset="-120"/>
                          <a:ea typeface="標楷體" panose="03000509000000000000" pitchFamily="65" charset="-120"/>
                        </a:rPr>
                        <a:t>日（六）</a:t>
                      </a:r>
                    </a:p>
                  </a:txBody>
                  <a:tcPr marL="55946" marR="55946" marT="0" marB="0"/>
                </a:tc>
                <a:tc>
                  <a:txBody>
                    <a:bodyPr/>
                    <a:lstStyle/>
                    <a:p>
                      <a:pPr marL="152400" indent="-152400">
                        <a:lnSpc>
                          <a:spcPts val="2000"/>
                        </a:lnSpc>
                        <a:spcAft>
                          <a:spcPts val="0"/>
                        </a:spcAft>
                      </a:pPr>
                      <a:r>
                        <a:rPr lang="zh-TW" altLang="en-US" sz="2000" kern="100" dirty="0" smtClean="0">
                          <a:effectLst/>
                          <a:latin typeface="標楷體" panose="03000509000000000000" pitchFamily="65" charset="-120"/>
                          <a:ea typeface="標楷體" panose="03000509000000000000" pitchFamily="65" charset="-120"/>
                        </a:rPr>
                        <a:t>數理領域</a:t>
                      </a:r>
                      <a:endParaRPr lang="en-US" altLang="zh-TW" sz="2000" kern="100" dirty="0" smtClean="0">
                        <a:effectLst/>
                        <a:latin typeface="標楷體" panose="03000509000000000000" pitchFamily="65" charset="-120"/>
                        <a:ea typeface="標楷體" panose="03000509000000000000" pitchFamily="65" charset="-120"/>
                      </a:endParaRPr>
                    </a:p>
                    <a:p>
                      <a:pPr marL="152400" indent="-152400">
                        <a:lnSpc>
                          <a:spcPts val="2000"/>
                        </a:lnSpc>
                        <a:spcAft>
                          <a:spcPts val="0"/>
                        </a:spcAft>
                      </a:pPr>
                      <a:r>
                        <a:rPr lang="zh-TW" altLang="en-US" sz="2000" kern="100" dirty="0" smtClean="0">
                          <a:effectLst/>
                          <a:latin typeface="標楷體" panose="03000509000000000000" pitchFamily="65" charset="-120"/>
                          <a:ea typeface="標楷體" panose="03000509000000000000" pitchFamily="65" charset="-120"/>
                        </a:rPr>
                        <a:t>◎數學、自然與生活科技專長領域學科測驗。</a:t>
                      </a:r>
                    </a:p>
                    <a:p>
                      <a:pPr marL="152400" indent="-152400">
                        <a:lnSpc>
                          <a:spcPts val="2000"/>
                        </a:lnSpc>
                        <a:spcAft>
                          <a:spcPts val="0"/>
                        </a:spcAft>
                      </a:pPr>
                      <a:endParaRPr lang="en-US" altLang="zh-TW" sz="2000" kern="100" dirty="0" smtClean="0">
                        <a:effectLst/>
                        <a:latin typeface="標楷體" panose="03000509000000000000" pitchFamily="65" charset="-120"/>
                        <a:ea typeface="標楷體" panose="03000509000000000000" pitchFamily="65" charset="-120"/>
                      </a:endParaRPr>
                    </a:p>
                    <a:p>
                      <a:pPr marL="152400" indent="-152400">
                        <a:lnSpc>
                          <a:spcPts val="2000"/>
                        </a:lnSpc>
                        <a:spcAft>
                          <a:spcPts val="0"/>
                        </a:spcAft>
                      </a:pPr>
                      <a:r>
                        <a:rPr lang="zh-TW" altLang="en-US" sz="2000" kern="100" dirty="0" smtClean="0">
                          <a:effectLst/>
                          <a:latin typeface="標楷體" panose="03000509000000000000" pitchFamily="65" charset="-120"/>
                          <a:ea typeface="標楷體" panose="03000509000000000000" pitchFamily="65" charset="-120"/>
                        </a:rPr>
                        <a:t>語文領域</a:t>
                      </a:r>
                      <a:endParaRPr lang="en-US" sz="2000" kern="100" dirty="0" smtClean="0">
                        <a:effectLst/>
                        <a:latin typeface="標楷體" panose="03000509000000000000" pitchFamily="65" charset="-120"/>
                        <a:ea typeface="標楷體" panose="03000509000000000000" pitchFamily="65" charset="-120"/>
                      </a:endParaRPr>
                    </a:p>
                    <a:p>
                      <a:pPr marL="152400" indent="-152400">
                        <a:lnSpc>
                          <a:spcPts val="2000"/>
                        </a:lnSpc>
                        <a:spcAft>
                          <a:spcPts val="0"/>
                        </a:spcAft>
                      </a:pPr>
                      <a:r>
                        <a:rPr lang="en-US" sz="2000" kern="100" dirty="0" smtClean="0">
                          <a:effectLst/>
                          <a:latin typeface="標楷體" panose="03000509000000000000" pitchFamily="65" charset="-120"/>
                          <a:ea typeface="標楷體" panose="03000509000000000000" pitchFamily="65" charset="-120"/>
                        </a:rPr>
                        <a:t>◎</a:t>
                      </a:r>
                      <a:r>
                        <a:rPr lang="zh-TW" sz="2000" kern="100" dirty="0">
                          <a:effectLst/>
                          <a:latin typeface="標楷體" panose="03000509000000000000" pitchFamily="65" charset="-120"/>
                          <a:ea typeface="標楷體" panose="03000509000000000000" pitchFamily="65" charset="-120"/>
                        </a:rPr>
                        <a:t>英語、國語專長領域學科測驗。</a:t>
                      </a:r>
                    </a:p>
                  </a:txBody>
                  <a:tcPr marL="55946" marR="55946" marT="0" marB="0">
                    <a:solidFill>
                      <a:schemeClr val="accent5">
                        <a:lumMod val="20000"/>
                        <a:lumOff val="80000"/>
                      </a:schemeClr>
                    </a:solidFill>
                  </a:tcPr>
                </a:tc>
                <a:tc>
                  <a:txBody>
                    <a:bodyPr/>
                    <a:lstStyle/>
                    <a:p>
                      <a:pPr marL="129540" indent="-129540" algn="just">
                        <a:lnSpc>
                          <a:spcPts val="2200"/>
                        </a:lnSpc>
                        <a:spcAft>
                          <a:spcPts val="0"/>
                        </a:spcAft>
                      </a:pPr>
                      <a:r>
                        <a:rPr lang="en-US" sz="2000" kern="100" dirty="0">
                          <a:effectLst/>
                          <a:latin typeface="標楷體" panose="03000509000000000000" pitchFamily="65" charset="-120"/>
                          <a:ea typeface="標楷體" panose="03000509000000000000" pitchFamily="65" charset="-120"/>
                        </a:rPr>
                        <a:t>◎</a:t>
                      </a:r>
                      <a:r>
                        <a:rPr lang="zh-TW" sz="2000" kern="100" dirty="0">
                          <a:effectLst/>
                          <a:latin typeface="標楷體" panose="03000509000000000000" pitchFamily="65" charset="-120"/>
                          <a:ea typeface="標楷體" panose="03000509000000000000" pitchFamily="65" charset="-120"/>
                        </a:rPr>
                        <a:t>專長領域學科測驗任一科成績在各校實際參加該科測驗者之</a:t>
                      </a:r>
                      <a:r>
                        <a:rPr lang="zh-TW" sz="2000" u="sng" kern="100" dirty="0">
                          <a:solidFill>
                            <a:srgbClr val="FF0000"/>
                          </a:solidFill>
                          <a:effectLst/>
                          <a:latin typeface="標楷體" panose="03000509000000000000" pitchFamily="65" charset="-120"/>
                          <a:ea typeface="標楷體" panose="03000509000000000000" pitchFamily="65" charset="-120"/>
                        </a:rPr>
                        <a:t>平均數以上</a:t>
                      </a:r>
                      <a:r>
                        <a:rPr lang="zh-TW" sz="2000" kern="100" dirty="0">
                          <a:effectLst/>
                          <a:latin typeface="標楷體" panose="03000509000000000000" pitchFamily="65" charset="-120"/>
                          <a:ea typeface="標楷體" panose="03000509000000000000" pitchFamily="65" charset="-120"/>
                        </a:rPr>
                        <a:t>（含），為初選通過者。</a:t>
                      </a:r>
                    </a:p>
                  </a:txBody>
                  <a:tcPr marL="55946" marR="55946" marT="0" marB="0">
                    <a:solidFill>
                      <a:schemeClr val="accent5">
                        <a:lumMod val="40000"/>
                        <a:lumOff val="60000"/>
                      </a:schemeClr>
                    </a:solidFill>
                  </a:tcPr>
                </a:tc>
                <a:extLst>
                  <a:ext uri="{0D108BD9-81ED-4DB2-BD59-A6C34878D82A}">
                    <a16:rowId xmlns:a16="http://schemas.microsoft.com/office/drawing/2014/main" val="3309346691"/>
                  </a:ext>
                </a:extLst>
              </a:tr>
              <a:tr h="2212927">
                <a:tc vMerge="1">
                  <a:txBody>
                    <a:bodyPr/>
                    <a:lstStyle/>
                    <a:p>
                      <a:endParaRPr lang="zh-TW" altLang="en-US"/>
                    </a:p>
                  </a:txBody>
                  <a:tcPr/>
                </a:tc>
                <a:tc vMerge="1">
                  <a:txBody>
                    <a:bodyPr/>
                    <a:lstStyle/>
                    <a:p>
                      <a:endParaRPr lang="zh-TW" altLang="en-US"/>
                    </a:p>
                  </a:txBody>
                  <a:tcPr/>
                </a:tc>
                <a:tc>
                  <a:txBody>
                    <a:bodyPr/>
                    <a:lstStyle/>
                    <a:p>
                      <a:pPr marL="6350">
                        <a:lnSpc>
                          <a:spcPts val="2000"/>
                        </a:lnSpc>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複選</a:t>
                      </a:r>
                    </a:p>
                  </a:txBody>
                  <a:tcPr marL="55946" marR="55946" marT="0" marB="0">
                    <a:solidFill>
                      <a:schemeClr val="accent5">
                        <a:lumMod val="20000"/>
                        <a:lumOff val="80000"/>
                      </a:schemeClr>
                    </a:solidFill>
                  </a:tcPr>
                </a:tc>
                <a:tc>
                  <a:txBody>
                    <a:bodyPr/>
                    <a:lstStyle/>
                    <a:p>
                      <a:pPr algn="just">
                        <a:lnSpc>
                          <a:spcPts val="2000"/>
                        </a:lnSpc>
                        <a:spcAft>
                          <a:spcPts val="0"/>
                        </a:spcAft>
                      </a:pPr>
                      <a:r>
                        <a:rPr lang="en-US" sz="2000" kern="100" dirty="0">
                          <a:solidFill>
                            <a:schemeClr val="tx1"/>
                          </a:solidFill>
                          <a:effectLst/>
                          <a:latin typeface="標楷體" panose="03000509000000000000" pitchFamily="65" charset="-120"/>
                          <a:ea typeface="標楷體" panose="03000509000000000000" pitchFamily="65" charset="-120"/>
                        </a:rPr>
                        <a:t>112</a:t>
                      </a:r>
                      <a:r>
                        <a:rPr lang="zh-TW" sz="2000" kern="100" dirty="0">
                          <a:solidFill>
                            <a:schemeClr val="tx1"/>
                          </a:solidFill>
                          <a:effectLst/>
                          <a:latin typeface="標楷體" panose="03000509000000000000" pitchFamily="65" charset="-120"/>
                          <a:ea typeface="標楷體" panose="03000509000000000000" pitchFamily="65" charset="-120"/>
                        </a:rPr>
                        <a:t>年</a:t>
                      </a:r>
                      <a:r>
                        <a:rPr lang="en-US" sz="2000" kern="100" dirty="0">
                          <a:solidFill>
                            <a:schemeClr val="tx1"/>
                          </a:solidFill>
                          <a:effectLst/>
                          <a:latin typeface="標楷體" panose="03000509000000000000" pitchFamily="65" charset="-120"/>
                          <a:ea typeface="標楷體" panose="03000509000000000000" pitchFamily="65" charset="-120"/>
                        </a:rPr>
                        <a:t>7</a:t>
                      </a:r>
                      <a:r>
                        <a:rPr lang="zh-TW" sz="2000" kern="100" dirty="0">
                          <a:solidFill>
                            <a:schemeClr val="tx1"/>
                          </a:solidFill>
                          <a:effectLst/>
                          <a:latin typeface="標楷體" panose="03000509000000000000" pitchFamily="65" charset="-120"/>
                          <a:ea typeface="標楷體" panose="03000509000000000000" pitchFamily="65" charset="-120"/>
                        </a:rPr>
                        <a:t>月</a:t>
                      </a:r>
                      <a:r>
                        <a:rPr lang="en-US" sz="2000" kern="100" dirty="0" smtClean="0">
                          <a:solidFill>
                            <a:schemeClr val="tx1"/>
                          </a:solidFill>
                          <a:effectLst/>
                          <a:latin typeface="標楷體" panose="03000509000000000000" pitchFamily="65" charset="-120"/>
                          <a:ea typeface="標楷體" panose="03000509000000000000" pitchFamily="65" charset="-120"/>
                        </a:rPr>
                        <a:t>2</a:t>
                      </a:r>
                      <a:r>
                        <a:rPr lang="en-US" altLang="zh-TW" sz="2000" kern="100" dirty="0" smtClean="0">
                          <a:solidFill>
                            <a:schemeClr val="tx1"/>
                          </a:solidFill>
                          <a:effectLst/>
                          <a:latin typeface="標楷體" panose="03000509000000000000" pitchFamily="65" charset="-120"/>
                          <a:ea typeface="標楷體" panose="03000509000000000000" pitchFamily="65" charset="-120"/>
                        </a:rPr>
                        <a:t>2</a:t>
                      </a:r>
                      <a:r>
                        <a:rPr lang="zh-TW" sz="2000" kern="100" dirty="0" smtClean="0">
                          <a:solidFill>
                            <a:schemeClr val="tx1"/>
                          </a:solidFill>
                          <a:effectLst/>
                          <a:latin typeface="標楷體" panose="03000509000000000000" pitchFamily="65" charset="-120"/>
                          <a:ea typeface="標楷體" panose="03000509000000000000" pitchFamily="65" charset="-120"/>
                        </a:rPr>
                        <a:t>日</a:t>
                      </a:r>
                      <a:r>
                        <a:rPr lang="zh-TW" sz="2000" kern="100" dirty="0">
                          <a:solidFill>
                            <a:schemeClr val="tx1"/>
                          </a:solidFill>
                          <a:effectLst/>
                          <a:latin typeface="標楷體" panose="03000509000000000000" pitchFamily="65" charset="-120"/>
                          <a:ea typeface="標楷體" panose="03000509000000000000" pitchFamily="65" charset="-120"/>
                        </a:rPr>
                        <a:t>（六）</a:t>
                      </a:r>
                    </a:p>
                  </a:txBody>
                  <a:tcPr marL="55946" marR="55946" marT="0" marB="0">
                    <a:solidFill>
                      <a:schemeClr val="accent5">
                        <a:lumMod val="20000"/>
                        <a:lumOff val="80000"/>
                      </a:schemeClr>
                    </a:solidFill>
                  </a:tcPr>
                </a:tc>
                <a:tc>
                  <a:txBody>
                    <a:bodyPr/>
                    <a:lstStyle/>
                    <a:p>
                      <a:pPr marL="152400" indent="-152400">
                        <a:lnSpc>
                          <a:spcPts val="2000"/>
                        </a:lnSpc>
                        <a:spcAft>
                          <a:spcPts val="0"/>
                        </a:spcAft>
                      </a:pPr>
                      <a:r>
                        <a:rPr lang="zh-TW" altLang="en-US" sz="2000" kern="100" dirty="0" smtClean="0">
                          <a:solidFill>
                            <a:schemeClr val="tx1"/>
                          </a:solidFill>
                          <a:effectLst/>
                          <a:latin typeface="標楷體" panose="03000509000000000000" pitchFamily="65" charset="-120"/>
                          <a:ea typeface="標楷體" panose="03000509000000000000" pitchFamily="65" charset="-120"/>
                        </a:rPr>
                        <a:t>數理領域</a:t>
                      </a:r>
                      <a:endParaRPr lang="en-US" altLang="zh-TW" sz="2000" kern="100" dirty="0" smtClean="0">
                        <a:solidFill>
                          <a:schemeClr val="tx1"/>
                        </a:solidFill>
                        <a:effectLst/>
                        <a:latin typeface="標楷體" panose="03000509000000000000" pitchFamily="65" charset="-120"/>
                        <a:ea typeface="標楷體" panose="03000509000000000000" pitchFamily="65" charset="-120"/>
                      </a:endParaRPr>
                    </a:p>
                    <a:p>
                      <a:pPr marL="152400" indent="-152400">
                        <a:lnSpc>
                          <a:spcPts val="2000"/>
                        </a:lnSpc>
                        <a:spcAft>
                          <a:spcPts val="0"/>
                        </a:spcAft>
                      </a:pPr>
                      <a:r>
                        <a:rPr lang="zh-TW" altLang="en-US" sz="2000" kern="100" dirty="0" smtClean="0">
                          <a:solidFill>
                            <a:schemeClr val="tx1"/>
                          </a:solidFill>
                          <a:effectLst/>
                          <a:latin typeface="標楷體" panose="03000509000000000000" pitchFamily="65" charset="-120"/>
                          <a:ea typeface="標楷體" panose="03000509000000000000" pitchFamily="65" charset="-120"/>
                        </a:rPr>
                        <a:t>◎數學、自然標準化性向或成就測驗。</a:t>
                      </a:r>
                    </a:p>
                    <a:p>
                      <a:pPr marL="152400" indent="-152400">
                        <a:lnSpc>
                          <a:spcPts val="2000"/>
                        </a:lnSpc>
                        <a:spcAft>
                          <a:spcPts val="0"/>
                        </a:spcAft>
                      </a:pPr>
                      <a:endParaRPr lang="en-US" altLang="zh-TW" sz="2000" kern="100" dirty="0" smtClean="0">
                        <a:solidFill>
                          <a:schemeClr val="tx1"/>
                        </a:solidFill>
                        <a:effectLst/>
                        <a:latin typeface="標楷體" panose="03000509000000000000" pitchFamily="65" charset="-120"/>
                        <a:ea typeface="標楷體" panose="03000509000000000000" pitchFamily="65" charset="-120"/>
                      </a:endParaRPr>
                    </a:p>
                    <a:p>
                      <a:pPr marL="152400" indent="-152400">
                        <a:lnSpc>
                          <a:spcPts val="2000"/>
                        </a:lnSpc>
                        <a:spcAft>
                          <a:spcPts val="0"/>
                        </a:spcAft>
                      </a:pPr>
                      <a:r>
                        <a:rPr lang="zh-TW" altLang="en-US" sz="2000" kern="100" dirty="0" smtClean="0">
                          <a:solidFill>
                            <a:schemeClr val="tx1"/>
                          </a:solidFill>
                          <a:effectLst/>
                          <a:latin typeface="標楷體" panose="03000509000000000000" pitchFamily="65" charset="-120"/>
                          <a:ea typeface="標楷體" panose="03000509000000000000" pitchFamily="65" charset="-120"/>
                        </a:rPr>
                        <a:t>語文領域</a:t>
                      </a:r>
                      <a:endParaRPr lang="en-US" altLang="zh-TW" sz="2000" kern="100" dirty="0" smtClean="0">
                        <a:solidFill>
                          <a:schemeClr val="tx1"/>
                        </a:solidFill>
                        <a:effectLst/>
                        <a:latin typeface="標楷體" panose="03000509000000000000" pitchFamily="65" charset="-120"/>
                        <a:ea typeface="標楷體" panose="03000509000000000000" pitchFamily="65" charset="-120"/>
                      </a:endParaRPr>
                    </a:p>
                    <a:p>
                      <a:pPr marL="129540" indent="-129540">
                        <a:lnSpc>
                          <a:spcPts val="2000"/>
                        </a:lnSpc>
                        <a:spcAft>
                          <a:spcPts val="0"/>
                        </a:spcAft>
                      </a:pPr>
                      <a:r>
                        <a:rPr lang="en-US" sz="2000" kern="100" dirty="0" smtClean="0">
                          <a:solidFill>
                            <a:schemeClr val="tx1"/>
                          </a:solidFill>
                          <a:effectLst/>
                          <a:latin typeface="標楷體" panose="03000509000000000000" pitchFamily="65" charset="-120"/>
                          <a:ea typeface="標楷體" panose="03000509000000000000" pitchFamily="65" charset="-120"/>
                        </a:rPr>
                        <a:t>◎</a:t>
                      </a:r>
                      <a:r>
                        <a:rPr lang="zh-TW" altLang="en-US" sz="2000" kern="100" dirty="0" smtClean="0">
                          <a:solidFill>
                            <a:schemeClr val="tx1"/>
                          </a:solidFill>
                          <a:effectLst/>
                          <a:latin typeface="標楷體" panose="03000509000000000000" pitchFamily="65" charset="-120"/>
                          <a:ea typeface="標楷體" panose="03000509000000000000" pitchFamily="65" charset="-120"/>
                        </a:rPr>
                        <a:t>語文、</a:t>
                      </a:r>
                      <a:r>
                        <a:rPr lang="zh-TW" sz="2000" kern="100" dirty="0" smtClean="0">
                          <a:solidFill>
                            <a:schemeClr val="tx1"/>
                          </a:solidFill>
                          <a:effectLst/>
                          <a:latin typeface="標楷體" panose="03000509000000000000" pitchFamily="65" charset="-120"/>
                          <a:ea typeface="標楷體" panose="03000509000000000000" pitchFamily="65" charset="-120"/>
                        </a:rPr>
                        <a:t>國文</a:t>
                      </a:r>
                      <a:r>
                        <a:rPr lang="zh-TW" sz="2000" kern="100" dirty="0">
                          <a:solidFill>
                            <a:schemeClr val="tx1"/>
                          </a:solidFill>
                          <a:effectLst/>
                          <a:latin typeface="標楷體" panose="03000509000000000000" pitchFamily="65" charset="-120"/>
                          <a:ea typeface="標楷體" panose="03000509000000000000" pitchFamily="65" charset="-120"/>
                        </a:rPr>
                        <a:t>標準化性向或成就測驗。</a:t>
                      </a:r>
                      <a:r>
                        <a:rPr lang="en-US" sz="2000" kern="100" dirty="0">
                          <a:solidFill>
                            <a:schemeClr val="tx1"/>
                          </a:solidFill>
                          <a:effectLst/>
                          <a:latin typeface="標楷體" panose="03000509000000000000" pitchFamily="65" charset="-120"/>
                          <a:ea typeface="標楷體" panose="03000509000000000000" pitchFamily="65" charset="-120"/>
                        </a:rPr>
                        <a:t> </a:t>
                      </a:r>
                      <a:endParaRPr lang="zh-TW" sz="2000" kern="100" dirty="0">
                        <a:solidFill>
                          <a:schemeClr val="tx1"/>
                        </a:solidFill>
                        <a:effectLst/>
                        <a:latin typeface="標楷體" panose="03000509000000000000" pitchFamily="65" charset="-120"/>
                        <a:ea typeface="標楷體" panose="03000509000000000000" pitchFamily="65" charset="-120"/>
                      </a:endParaRPr>
                    </a:p>
                  </a:txBody>
                  <a:tcPr marL="55946" marR="55946" marT="0" marB="0">
                    <a:solidFill>
                      <a:schemeClr val="accent5">
                        <a:lumMod val="20000"/>
                        <a:lumOff val="80000"/>
                      </a:schemeClr>
                    </a:solidFill>
                  </a:tcPr>
                </a:tc>
                <a:tc>
                  <a:txBody>
                    <a:bodyPr/>
                    <a:lstStyle/>
                    <a:p>
                      <a:pPr marL="129540" indent="-129540" algn="just">
                        <a:lnSpc>
                          <a:spcPts val="2200"/>
                        </a:lnSpc>
                        <a:spcAft>
                          <a:spcPts val="0"/>
                        </a:spcAft>
                      </a:pPr>
                      <a:r>
                        <a:rPr lang="en-US" sz="2000" kern="100" dirty="0">
                          <a:solidFill>
                            <a:schemeClr val="tx1"/>
                          </a:solidFill>
                          <a:effectLst/>
                          <a:latin typeface="標楷體" panose="03000509000000000000" pitchFamily="65" charset="-120"/>
                          <a:ea typeface="標楷體" panose="03000509000000000000" pitchFamily="65" charset="-120"/>
                        </a:rPr>
                        <a:t>◎</a:t>
                      </a:r>
                      <a:r>
                        <a:rPr lang="zh-TW" sz="2000" kern="100" dirty="0">
                          <a:solidFill>
                            <a:schemeClr val="tx1"/>
                          </a:solidFill>
                          <a:effectLst/>
                          <a:latin typeface="標楷體" panose="03000509000000000000" pitchFamily="65" charset="-120"/>
                          <a:ea typeface="標楷體" panose="03000509000000000000" pitchFamily="65" charset="-120"/>
                        </a:rPr>
                        <a:t>標準化性向或成就測驗評量結果在</a:t>
                      </a:r>
                      <a:r>
                        <a:rPr lang="zh-TW" sz="2000" kern="100" dirty="0">
                          <a:solidFill>
                            <a:srgbClr val="FF0000"/>
                          </a:solidFill>
                          <a:effectLst/>
                          <a:latin typeface="標楷體" panose="03000509000000000000" pitchFamily="65" charset="-120"/>
                          <a:ea typeface="標楷體" panose="03000509000000000000" pitchFamily="65" charset="-120"/>
                        </a:rPr>
                        <a:t>正</a:t>
                      </a:r>
                      <a:r>
                        <a:rPr lang="en-US" sz="2000" kern="100" dirty="0">
                          <a:solidFill>
                            <a:srgbClr val="FF0000"/>
                          </a:solidFill>
                          <a:effectLst/>
                          <a:latin typeface="標楷體" panose="03000509000000000000" pitchFamily="65" charset="-120"/>
                          <a:ea typeface="標楷體" panose="03000509000000000000" pitchFamily="65" charset="-120"/>
                        </a:rPr>
                        <a:t>2</a:t>
                      </a:r>
                      <a:r>
                        <a:rPr lang="zh-TW" sz="2000" kern="100" dirty="0">
                          <a:solidFill>
                            <a:srgbClr val="FF0000"/>
                          </a:solidFill>
                          <a:effectLst/>
                          <a:latin typeface="標楷體" panose="03000509000000000000" pitchFamily="65" charset="-120"/>
                          <a:ea typeface="標楷體" panose="03000509000000000000" pitchFamily="65" charset="-120"/>
                        </a:rPr>
                        <a:t>個標準差或百分等級</a:t>
                      </a:r>
                      <a:r>
                        <a:rPr lang="en-US" sz="2000" kern="100" dirty="0">
                          <a:solidFill>
                            <a:srgbClr val="FF0000"/>
                          </a:solidFill>
                          <a:effectLst/>
                          <a:latin typeface="標楷體" panose="03000509000000000000" pitchFamily="65" charset="-120"/>
                          <a:ea typeface="標楷體" panose="03000509000000000000" pitchFamily="65" charset="-120"/>
                        </a:rPr>
                        <a:t>97</a:t>
                      </a:r>
                      <a:r>
                        <a:rPr lang="zh-TW" sz="2000" kern="100" dirty="0">
                          <a:solidFill>
                            <a:srgbClr val="FF0000"/>
                          </a:solidFill>
                          <a:effectLst/>
                          <a:latin typeface="標楷體" panose="03000509000000000000" pitchFamily="65" charset="-120"/>
                          <a:ea typeface="標楷體" panose="03000509000000000000" pitchFamily="65" charset="-120"/>
                        </a:rPr>
                        <a:t>以上者</a:t>
                      </a:r>
                      <a:r>
                        <a:rPr lang="zh-TW" sz="2000" kern="100" dirty="0">
                          <a:solidFill>
                            <a:schemeClr val="tx1"/>
                          </a:solidFill>
                          <a:effectLst/>
                          <a:latin typeface="標楷體" panose="03000509000000000000" pitchFamily="65" charset="-120"/>
                          <a:ea typeface="標楷體" panose="03000509000000000000" pitchFamily="65" charset="-120"/>
                        </a:rPr>
                        <a:t>。</a:t>
                      </a:r>
                    </a:p>
                    <a:p>
                      <a:pPr marL="45720" indent="-45720">
                        <a:lnSpc>
                          <a:spcPts val="2200"/>
                        </a:lnSpc>
                        <a:spcAft>
                          <a:spcPts val="0"/>
                        </a:spcAft>
                      </a:pPr>
                      <a:r>
                        <a:rPr lang="en-US" sz="2000" kern="100" dirty="0">
                          <a:solidFill>
                            <a:schemeClr val="tx1"/>
                          </a:solidFill>
                          <a:effectLst/>
                          <a:latin typeface="標楷體" panose="03000509000000000000" pitchFamily="65" charset="-120"/>
                          <a:ea typeface="標楷體" panose="03000509000000000000" pitchFamily="65" charset="-120"/>
                        </a:rPr>
                        <a:t>◎</a:t>
                      </a:r>
                      <a:r>
                        <a:rPr lang="zh-TW" sz="2000" kern="100" dirty="0">
                          <a:solidFill>
                            <a:schemeClr val="tx1"/>
                          </a:solidFill>
                          <a:effectLst/>
                          <a:latin typeface="標楷體" panose="03000509000000000000" pitchFamily="65" charset="-120"/>
                          <a:ea typeface="標楷體" panose="03000509000000000000" pitchFamily="65" charset="-120"/>
                        </a:rPr>
                        <a:t>本市鑑輔會綜合研判。</a:t>
                      </a:r>
                    </a:p>
                  </a:txBody>
                  <a:tcPr marL="55946" marR="55946" marT="0" marB="0">
                    <a:solidFill>
                      <a:schemeClr val="accent5">
                        <a:lumMod val="20000"/>
                        <a:lumOff val="80000"/>
                      </a:schemeClr>
                    </a:solidFill>
                  </a:tcPr>
                </a:tc>
                <a:extLst>
                  <a:ext uri="{0D108BD9-81ED-4DB2-BD59-A6C34878D82A}">
                    <a16:rowId xmlns:a16="http://schemas.microsoft.com/office/drawing/2014/main" val="939818106"/>
                  </a:ext>
                </a:extLst>
              </a:tr>
            </a:tbl>
          </a:graphicData>
        </a:graphic>
      </p:graphicFrame>
      <p:sp>
        <p:nvSpPr>
          <p:cNvPr id="5" name="標題 1"/>
          <p:cNvSpPr txBox="1">
            <a:spLocks/>
          </p:cNvSpPr>
          <p:nvPr/>
        </p:nvSpPr>
        <p:spPr>
          <a:xfrm>
            <a:off x="599279" y="343070"/>
            <a:ext cx="4303093" cy="624300"/>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管道</a:t>
            </a:r>
            <a:r>
              <a:rPr lang="en-US" altLang="zh-TW"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a:t>
            </a:r>
            <a:r>
              <a:rPr lang="en-US" altLang="zh-TW"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初選標準說明</a:t>
            </a:r>
            <a:endParaRPr lang="zh-TW" altLang="en-US"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2884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547123"/>
            <a:ext cx="5191023" cy="671095"/>
          </a:xfr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0000"/>
          </a:bodyPr>
          <a:lstStyle/>
          <a:p>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管道</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a:t>
            </a:r>
            <a:r>
              <a:rPr lang="en-US" altLang="zh-TW"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書面</a:t>
            </a:r>
            <a:r>
              <a:rPr lang="zh-TW" altLang="en-US"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審查原則說明</a:t>
            </a:r>
          </a:p>
        </p:txBody>
      </p:sp>
      <p:sp>
        <p:nvSpPr>
          <p:cNvPr id="3" name="矩形 2"/>
          <p:cNvSpPr/>
          <p:nvPr/>
        </p:nvSpPr>
        <p:spPr>
          <a:xfrm>
            <a:off x="1187624" y="2348880"/>
            <a:ext cx="6788218" cy="707886"/>
          </a:xfrm>
          <a:prstGeom prst="rect">
            <a:avLst/>
          </a:prstGeom>
        </p:spPr>
        <p:txBody>
          <a:bodyPr wrap="square">
            <a:spAutoFit/>
          </a:bodyPr>
          <a:lstStyle/>
          <a:p>
            <a:r>
              <a:rPr lang="zh-TW" altLang="en-US" sz="2000" dirty="0">
                <a:solidFill>
                  <a:srgbClr val="000000"/>
                </a:solidFill>
                <a:latin typeface="標楷體" panose="03000509000000000000" pitchFamily="65" charset="-120"/>
                <a:ea typeface="標楷體" panose="03000509000000000000" pitchFamily="65" charset="-120"/>
              </a:rPr>
              <a:t>第二款、參加政府機關或學術研究機構舉辦之國際性或全國性有關學科競賽或展覽活動表現特別優異，獲</a:t>
            </a:r>
            <a:r>
              <a:rPr lang="zh-TW" altLang="en-US" sz="2000" dirty="0">
                <a:solidFill>
                  <a:srgbClr val="FF0000"/>
                </a:solidFill>
                <a:latin typeface="標楷體" panose="03000509000000000000" pitchFamily="65" charset="-120"/>
                <a:ea typeface="標楷體" panose="03000509000000000000" pitchFamily="65" charset="-120"/>
              </a:rPr>
              <a:t>前三等獎項</a:t>
            </a:r>
            <a:r>
              <a:rPr lang="zh-TW" altLang="en-US" sz="2000" dirty="0">
                <a:solidFill>
                  <a:srgbClr val="000000"/>
                </a:solidFill>
                <a:latin typeface="標楷體" panose="03000509000000000000" pitchFamily="65" charset="-120"/>
                <a:ea typeface="標楷體" panose="03000509000000000000" pitchFamily="65" charset="-120"/>
              </a:rPr>
              <a:t>。</a:t>
            </a:r>
            <a:endParaRPr lang="zh-TW" altLang="en-US" sz="2000" dirty="0"/>
          </a:p>
        </p:txBody>
      </p:sp>
      <p:sp>
        <p:nvSpPr>
          <p:cNvPr id="4" name="矩形 3"/>
          <p:cNvSpPr/>
          <p:nvPr/>
        </p:nvSpPr>
        <p:spPr>
          <a:xfrm>
            <a:off x="1187624" y="3506376"/>
            <a:ext cx="6716629" cy="707886"/>
          </a:xfrm>
          <a:prstGeom prst="rect">
            <a:avLst/>
          </a:prstGeom>
        </p:spPr>
        <p:txBody>
          <a:bodyPr wrap="square">
            <a:spAutoFit/>
          </a:bodyPr>
          <a:lstStyle/>
          <a:p>
            <a:r>
              <a:rPr lang="zh-TW" altLang="en-US" sz="2000" dirty="0">
                <a:solidFill>
                  <a:srgbClr val="000000"/>
                </a:solidFill>
                <a:latin typeface="標楷體" panose="03000509000000000000" pitchFamily="65" charset="-120"/>
                <a:ea typeface="標楷體" panose="03000509000000000000" pitchFamily="65" charset="-120"/>
              </a:rPr>
              <a:t>第三款、參加學術研究單位</a:t>
            </a:r>
            <a:r>
              <a:rPr lang="zh-TW" altLang="en-US" sz="2000" dirty="0">
                <a:solidFill>
                  <a:srgbClr val="FF0000"/>
                </a:solidFill>
                <a:latin typeface="標楷體" panose="03000509000000000000" pitchFamily="65" charset="-120"/>
                <a:ea typeface="標楷體" panose="03000509000000000000" pitchFamily="65" charset="-120"/>
              </a:rPr>
              <a:t>長期輔導</a:t>
            </a:r>
            <a:r>
              <a:rPr lang="zh-TW" altLang="en-US" sz="2000" dirty="0">
                <a:solidFill>
                  <a:srgbClr val="000000"/>
                </a:solidFill>
                <a:latin typeface="標楷體" panose="03000509000000000000" pitchFamily="65" charset="-120"/>
                <a:ea typeface="標楷體" panose="03000509000000000000" pitchFamily="65" charset="-120"/>
              </a:rPr>
              <a:t>之有關學科研習活動，成就特別優異，經主辦單位推薦。</a:t>
            </a:r>
            <a:endParaRPr lang="zh-TW" altLang="en-US" sz="2000" dirty="0"/>
          </a:p>
        </p:txBody>
      </p:sp>
      <p:sp>
        <p:nvSpPr>
          <p:cNvPr id="5" name="矩形 4"/>
          <p:cNvSpPr/>
          <p:nvPr/>
        </p:nvSpPr>
        <p:spPr>
          <a:xfrm>
            <a:off x="1297003" y="4597802"/>
            <a:ext cx="6716630" cy="707886"/>
          </a:xfrm>
          <a:prstGeom prst="rect">
            <a:avLst/>
          </a:prstGeom>
        </p:spPr>
        <p:txBody>
          <a:bodyPr wrap="square">
            <a:spAutoFit/>
          </a:bodyPr>
          <a:lstStyle/>
          <a:p>
            <a:r>
              <a:rPr lang="zh-TW" altLang="en-US" sz="2000" dirty="0">
                <a:solidFill>
                  <a:srgbClr val="000000"/>
                </a:solidFill>
                <a:latin typeface="標楷體" panose="03000509000000000000" pitchFamily="65" charset="-120"/>
                <a:ea typeface="標楷體" panose="03000509000000000000" pitchFamily="65" charset="-120"/>
              </a:rPr>
              <a:t>第四款、</a:t>
            </a:r>
            <a:r>
              <a:rPr lang="zh-TW" altLang="en-US" sz="2000" dirty="0">
                <a:solidFill>
                  <a:srgbClr val="FF0000"/>
                </a:solidFill>
                <a:latin typeface="標楷體" panose="03000509000000000000" pitchFamily="65" charset="-120"/>
                <a:ea typeface="標楷體" panose="03000509000000000000" pitchFamily="65" charset="-120"/>
              </a:rPr>
              <a:t>獨立研究成果優異</a:t>
            </a:r>
            <a:r>
              <a:rPr lang="zh-TW" altLang="en-US" sz="2000" dirty="0">
                <a:solidFill>
                  <a:srgbClr val="000000"/>
                </a:solidFill>
                <a:latin typeface="標楷體" panose="03000509000000000000" pitchFamily="65" charset="-120"/>
                <a:ea typeface="標楷體" panose="03000509000000000000" pitchFamily="65" charset="-120"/>
              </a:rPr>
              <a:t>並刊載於學術性刊物，經專家學者或指導教師推薦，並檢附具體資料。</a:t>
            </a:r>
            <a:endParaRPr lang="zh-TW" altLang="en-US" sz="2000" dirty="0"/>
          </a:p>
        </p:txBody>
      </p:sp>
      <p:sp>
        <p:nvSpPr>
          <p:cNvPr id="6" name="矩形 5"/>
          <p:cNvSpPr/>
          <p:nvPr/>
        </p:nvSpPr>
        <p:spPr>
          <a:xfrm>
            <a:off x="1835696" y="1533642"/>
            <a:ext cx="4176464" cy="461665"/>
          </a:xfrm>
          <a:prstGeom prst="rect">
            <a:avLst/>
          </a:prstGeom>
          <a:solidFill>
            <a:schemeClr val="accent1">
              <a:lumMod val="40000"/>
              <a:lumOff val="60000"/>
            </a:schemeClr>
          </a:solidFill>
          <a:ln>
            <a:solidFill>
              <a:srgbClr val="FF0000"/>
            </a:solidFill>
          </a:ln>
        </p:spPr>
        <p:txBody>
          <a:bodyPr wrap="square">
            <a:spAutoFit/>
          </a:bodyPr>
          <a:lstStyle/>
          <a:p>
            <a:r>
              <a:rPr lang="zh-TW" altLang="en-US" sz="2400" dirty="0">
                <a:solidFill>
                  <a:srgbClr val="0070C0"/>
                </a:solidFill>
                <a:latin typeface="標楷體" panose="03000509000000000000" pitchFamily="65" charset="-120"/>
                <a:ea typeface="標楷體" panose="03000509000000000000" pitchFamily="65" charset="-120"/>
              </a:rPr>
              <a:t>期間</a:t>
            </a:r>
            <a:r>
              <a:rPr lang="en-US" altLang="zh-TW" sz="2400" dirty="0">
                <a:solidFill>
                  <a:srgbClr val="0070C0"/>
                </a:solidFill>
                <a:latin typeface="標楷體" panose="03000509000000000000" pitchFamily="65" charset="-120"/>
                <a:ea typeface="標楷體" panose="03000509000000000000" pitchFamily="65" charset="-120"/>
              </a:rPr>
              <a:t>:</a:t>
            </a:r>
            <a:r>
              <a:rPr lang="en-US" altLang="zh-TW" sz="2400" dirty="0" smtClean="0">
                <a:solidFill>
                  <a:srgbClr val="0070C0"/>
                </a:solidFill>
                <a:latin typeface="標楷體" panose="03000509000000000000" pitchFamily="65" charset="-120"/>
                <a:ea typeface="標楷體" panose="03000509000000000000" pitchFamily="65" charset="-120"/>
              </a:rPr>
              <a:t>110</a:t>
            </a:r>
            <a:r>
              <a:rPr lang="zh-TW" altLang="en-US" sz="2400" dirty="0" smtClean="0">
                <a:solidFill>
                  <a:srgbClr val="0070C0"/>
                </a:solidFill>
                <a:latin typeface="標楷體" panose="03000509000000000000" pitchFamily="65" charset="-120"/>
                <a:ea typeface="標楷體" panose="03000509000000000000" pitchFamily="65" charset="-120"/>
              </a:rPr>
              <a:t>年</a:t>
            </a:r>
            <a:r>
              <a:rPr lang="en-US" altLang="zh-TW" sz="2400" dirty="0">
                <a:solidFill>
                  <a:srgbClr val="0070C0"/>
                </a:solidFill>
                <a:latin typeface="標楷體" panose="03000509000000000000" pitchFamily="65" charset="-120"/>
                <a:ea typeface="標楷體" panose="03000509000000000000" pitchFamily="65" charset="-120"/>
              </a:rPr>
              <a:t>8</a:t>
            </a:r>
            <a:r>
              <a:rPr lang="zh-TW" altLang="en-US" sz="2400" dirty="0">
                <a:solidFill>
                  <a:srgbClr val="0070C0"/>
                </a:solidFill>
                <a:latin typeface="標楷體" panose="03000509000000000000" pitchFamily="65" charset="-120"/>
                <a:ea typeface="標楷體" panose="03000509000000000000" pitchFamily="65" charset="-120"/>
              </a:rPr>
              <a:t>月至</a:t>
            </a:r>
            <a:r>
              <a:rPr lang="en-US" altLang="zh-TW" sz="2400" dirty="0" smtClean="0">
                <a:solidFill>
                  <a:srgbClr val="0070C0"/>
                </a:solidFill>
                <a:latin typeface="標楷體" panose="03000509000000000000" pitchFamily="65" charset="-120"/>
                <a:ea typeface="標楷體" panose="03000509000000000000" pitchFamily="65" charset="-120"/>
              </a:rPr>
              <a:t>112</a:t>
            </a:r>
            <a:r>
              <a:rPr lang="zh-TW" altLang="en-US" sz="2400" dirty="0" smtClean="0">
                <a:solidFill>
                  <a:srgbClr val="0070C0"/>
                </a:solidFill>
                <a:latin typeface="標楷體" panose="03000509000000000000" pitchFamily="65" charset="-120"/>
                <a:ea typeface="標楷體" panose="03000509000000000000" pitchFamily="65" charset="-120"/>
              </a:rPr>
              <a:t>年</a:t>
            </a:r>
            <a:r>
              <a:rPr lang="en-US" altLang="zh-TW" sz="2400" dirty="0">
                <a:solidFill>
                  <a:srgbClr val="0070C0"/>
                </a:solidFill>
                <a:latin typeface="標楷體" panose="03000509000000000000" pitchFamily="65" charset="-120"/>
                <a:ea typeface="標楷體" panose="03000509000000000000" pitchFamily="65" charset="-120"/>
              </a:rPr>
              <a:t>6</a:t>
            </a:r>
            <a:r>
              <a:rPr lang="zh-TW" altLang="en-US" sz="2400" dirty="0">
                <a:solidFill>
                  <a:srgbClr val="0070C0"/>
                </a:solidFill>
                <a:latin typeface="標楷體" panose="03000509000000000000" pitchFamily="65" charset="-120"/>
                <a:ea typeface="標楷體" panose="03000509000000000000" pitchFamily="65" charset="-120"/>
              </a:rPr>
              <a:t>月</a:t>
            </a:r>
          </a:p>
        </p:txBody>
      </p:sp>
    </p:spTree>
    <p:extLst>
      <p:ext uri="{BB962C8B-B14F-4D97-AF65-F5344CB8AC3E}">
        <p14:creationId xmlns:p14="http://schemas.microsoft.com/office/powerpoint/2010/main" val="3790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solidFill>
                  <a:schemeClr val="accent5">
                    <a:lumMod val="75000"/>
                  </a:schemeClr>
                </a:solidFill>
                <a:latin typeface="標楷體" pitchFamily="65" charset="-120"/>
                <a:ea typeface="標楷體" pitchFamily="65" charset="-120"/>
              </a:rPr>
              <a:t>謝謝您的聆聽</a:t>
            </a:r>
            <a:endParaRPr lang="zh-TW" altLang="en-US" dirty="0">
              <a:solidFill>
                <a:schemeClr val="accent5">
                  <a:lumMod val="75000"/>
                </a:schemeClr>
              </a:solidFill>
              <a:latin typeface="標楷體" pitchFamily="65" charset="-120"/>
              <a:ea typeface="標楷體" pitchFamily="65" charset="-120"/>
            </a:endParaRPr>
          </a:p>
        </p:txBody>
      </p:sp>
      <p:sp>
        <p:nvSpPr>
          <p:cNvPr id="3" name="矩形 2"/>
          <p:cNvSpPr/>
          <p:nvPr/>
        </p:nvSpPr>
        <p:spPr>
          <a:xfrm>
            <a:off x="1379152" y="4293096"/>
            <a:ext cx="6647974" cy="830997"/>
          </a:xfrm>
          <a:prstGeom prst="rect">
            <a:avLst/>
          </a:prstGeom>
        </p:spPr>
        <p:txBody>
          <a:bodyPr wrap="none">
            <a:spAutoFit/>
          </a:bodyPr>
          <a:lstStyle/>
          <a:p>
            <a:pPr>
              <a:defRPr/>
            </a:pPr>
            <a:r>
              <a:rPr lang="zh-TW" altLang="en-US" sz="4800" b="1" cap="all" dirty="0">
                <a:ln w="9000" cmpd="sng">
                  <a:solidFill>
                    <a:schemeClr val="bg1">
                      <a:lumMod val="95000"/>
                    </a:schemeClr>
                  </a:solidFill>
                  <a:prstDash val="solid"/>
                </a:ln>
                <a:solidFill>
                  <a:schemeClr val="accent1">
                    <a:lumMod val="50000"/>
                  </a:schemeClr>
                </a:solidFill>
                <a:effectLst>
                  <a:outerShdw blurRad="38100" dist="38100" dir="2700000" algn="tl">
                    <a:srgbClr val="000000">
                      <a:alpha val="43137"/>
                    </a:srgbClr>
                  </a:outerShdw>
                  <a:reflection blurRad="12700" stA="28000" endPos="45000" dist="1000" dir="5400000" sy="-100000" algn="bl" rotWithShape="0"/>
                </a:effectLst>
                <a:latin typeface="標楷體" panose="03000509000000000000" pitchFamily="65" charset="-120"/>
                <a:ea typeface="標楷體" panose="03000509000000000000" pitchFamily="65" charset="-120"/>
              </a:rPr>
              <a:t>民生國中歡迎您的加入</a:t>
            </a:r>
            <a:r>
              <a:rPr lang="en-US" altLang="zh-TW" sz="4800" b="1" cap="all" dirty="0">
                <a:ln w="9000" cmpd="sng">
                  <a:solidFill>
                    <a:schemeClr val="bg1">
                      <a:lumMod val="95000"/>
                    </a:schemeClr>
                  </a:solidFill>
                  <a:prstDash val="solid"/>
                </a:ln>
                <a:solidFill>
                  <a:schemeClr val="accent1">
                    <a:lumMod val="50000"/>
                  </a:schemeClr>
                </a:solidFill>
                <a:effectLst>
                  <a:outerShdw blurRad="38100" dist="38100" dir="2700000" algn="tl">
                    <a:srgbClr val="000000">
                      <a:alpha val="43137"/>
                    </a:srgbClr>
                  </a:outerShdw>
                  <a:reflection blurRad="12700" stA="28000" endPos="45000" dist="1000" dir="5400000" sy="-100000" algn="bl" rotWithShape="0"/>
                </a:effectLst>
                <a:latin typeface="標楷體" panose="03000509000000000000" pitchFamily="65" charset="-120"/>
                <a:ea typeface="標楷體" panose="03000509000000000000" pitchFamily="65" charset="-120"/>
              </a:rPr>
              <a:t>!</a:t>
            </a:r>
            <a:endParaRPr lang="zh-TW" altLang="en-US" sz="4800" b="1" cap="all" dirty="0">
              <a:ln w="9000" cmpd="sng">
                <a:solidFill>
                  <a:schemeClr val="bg1">
                    <a:lumMod val="95000"/>
                  </a:schemeClr>
                </a:solidFill>
                <a:prstDash val="solid"/>
              </a:ln>
              <a:solidFill>
                <a:schemeClr val="accent1">
                  <a:lumMod val="50000"/>
                </a:schemeClr>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628650" y="365127"/>
            <a:ext cx="7886700" cy="903633"/>
          </a:xfrm>
        </p:spPr>
        <p:txBody>
          <a:bodyPr>
            <a:normAutofit/>
          </a:bodyPr>
          <a:lstStyle/>
          <a:p>
            <a:pPr lvl="0">
              <a:spcBef>
                <a:spcPts val="750"/>
              </a:spcBef>
            </a:pPr>
            <a:r>
              <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一、認識資優團隊</a:t>
            </a:r>
            <a:endPar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813126199"/>
              </p:ext>
            </p:extLst>
          </p:nvPr>
        </p:nvGraphicFramePr>
        <p:xfrm>
          <a:off x="971600" y="1196752"/>
          <a:ext cx="7272807" cy="5357804"/>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080119">
                  <a:extLst>
                    <a:ext uri="{9D8B030D-6E8A-4147-A177-3AD203B41FA5}">
                      <a16:colId xmlns:a16="http://schemas.microsoft.com/office/drawing/2014/main" val="20006"/>
                    </a:ext>
                  </a:extLst>
                </a:gridCol>
              </a:tblGrid>
              <a:tr h="586108">
                <a:tc rowSpan="11">
                  <a:txBody>
                    <a:bodyPr/>
                    <a:lstStyle/>
                    <a:p>
                      <a:pPr algn="ctr">
                        <a:spcAft>
                          <a:spcPts val="0"/>
                        </a:spcAft>
                      </a:pPr>
                      <a:r>
                        <a:rPr lang="zh-TW" sz="2000" kern="0" dirty="0">
                          <a:effectLst/>
                          <a:latin typeface="標楷體" pitchFamily="65" charset="-120"/>
                          <a:ea typeface="標楷體" pitchFamily="65" charset="-120"/>
                        </a:rPr>
                        <a:t>教</a:t>
                      </a:r>
                      <a:endParaRPr lang="zh-TW" sz="14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學</a:t>
                      </a:r>
                      <a:endParaRPr lang="zh-TW" sz="14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團</a:t>
                      </a:r>
                      <a:endParaRPr lang="zh-TW" sz="14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隊</a:t>
                      </a:r>
                      <a:endParaRPr lang="zh-TW" sz="1400" kern="100" dirty="0">
                        <a:effectLst/>
                        <a:latin typeface="標楷體" pitchFamily="65" charset="-120"/>
                        <a:ea typeface="標楷體" pitchFamily="65" charset="-120"/>
                      </a:endParaRPr>
                    </a:p>
                  </a:txBody>
                  <a:tcPr marL="57206" marR="57206" marT="0" marB="0" anchor="ctr"/>
                </a:tc>
                <a:tc rowSpan="2">
                  <a:txBody>
                    <a:bodyPr/>
                    <a:lstStyle/>
                    <a:p>
                      <a:pPr algn="ctr">
                        <a:spcAft>
                          <a:spcPts val="0"/>
                        </a:spcAft>
                      </a:pPr>
                      <a:r>
                        <a:rPr lang="zh-TW" sz="2000" kern="0" dirty="0">
                          <a:effectLst/>
                          <a:latin typeface="標楷體" pitchFamily="65" charset="-120"/>
                          <a:ea typeface="標楷體" pitchFamily="65" charset="-120"/>
                        </a:rPr>
                        <a:t>年級</a:t>
                      </a:r>
                      <a:endParaRPr lang="zh-TW" sz="1400" kern="100" dirty="0">
                        <a:effectLst/>
                        <a:latin typeface="標楷體" pitchFamily="65" charset="-120"/>
                        <a:ea typeface="標楷體" pitchFamily="65" charset="-120"/>
                      </a:endParaRPr>
                    </a:p>
                  </a:txBody>
                  <a:tcPr marL="57206" marR="57206" marT="0" marB="0" anchor="ctr"/>
                </a:tc>
                <a:tc rowSpan="2">
                  <a:txBody>
                    <a:bodyPr/>
                    <a:lstStyle/>
                    <a:p>
                      <a:pPr algn="ctr">
                        <a:spcAft>
                          <a:spcPts val="0"/>
                        </a:spcAft>
                      </a:pPr>
                      <a:r>
                        <a:rPr lang="zh-TW" sz="2000" kern="0" dirty="0">
                          <a:effectLst/>
                          <a:latin typeface="標楷體" pitchFamily="65" charset="-120"/>
                          <a:ea typeface="標楷體" pitchFamily="65" charset="-120"/>
                        </a:rPr>
                        <a:t>組別</a:t>
                      </a:r>
                      <a:endParaRPr lang="zh-TW" sz="1400" kern="100" dirty="0">
                        <a:effectLst/>
                        <a:latin typeface="標楷體" pitchFamily="65" charset="-120"/>
                        <a:ea typeface="標楷體" pitchFamily="65" charset="-120"/>
                      </a:endParaRPr>
                    </a:p>
                  </a:txBody>
                  <a:tcPr marL="57206" marR="57206" marT="0" marB="0" anchor="ctr"/>
                </a:tc>
                <a:tc gridSpan="4">
                  <a:txBody>
                    <a:bodyPr/>
                    <a:lstStyle/>
                    <a:p>
                      <a:pPr algn="ctr">
                        <a:spcAft>
                          <a:spcPts val="0"/>
                        </a:spcAft>
                      </a:pPr>
                      <a:r>
                        <a:rPr lang="zh-TW" sz="2000" kern="0" dirty="0" smtClean="0">
                          <a:effectLst/>
                          <a:latin typeface="標楷體" pitchFamily="65" charset="-120"/>
                          <a:ea typeface="標楷體" pitchFamily="65" charset="-120"/>
                        </a:rPr>
                        <a:t>師</a:t>
                      </a:r>
                      <a:r>
                        <a:rPr lang="zh-TW" altLang="en-US" sz="2000" kern="0" dirty="0" smtClean="0">
                          <a:effectLst/>
                          <a:latin typeface="標楷體" pitchFamily="65" charset="-120"/>
                          <a:ea typeface="標楷體" pitchFamily="65" charset="-120"/>
                        </a:rPr>
                        <a:t> </a:t>
                      </a:r>
                      <a:r>
                        <a:rPr lang="zh-TW" sz="2000" kern="0" dirty="0" smtClean="0">
                          <a:effectLst/>
                          <a:latin typeface="標楷體" pitchFamily="65" charset="-120"/>
                          <a:ea typeface="標楷體" pitchFamily="65" charset="-120"/>
                        </a:rPr>
                        <a:t>資</a:t>
                      </a:r>
                      <a:endParaRPr lang="zh-TW" sz="1400" kern="100" dirty="0">
                        <a:effectLst/>
                        <a:latin typeface="標楷體" pitchFamily="65" charset="-120"/>
                        <a:ea typeface="標楷體" pitchFamily="65" charset="-120"/>
                      </a:endParaRPr>
                    </a:p>
                  </a:txBody>
                  <a:tcPr marL="57206" marR="5720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559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000" kern="0" dirty="0">
                          <a:effectLst/>
                          <a:latin typeface="標楷體" pitchFamily="65" charset="-120"/>
                          <a:ea typeface="標楷體" pitchFamily="65" charset="-120"/>
                        </a:rPr>
                        <a:t>數學</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生物</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物理</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化學</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1"/>
                  </a:ext>
                </a:extLst>
              </a:tr>
              <a:tr h="426098">
                <a:tc vMerge="1">
                  <a:txBody>
                    <a:bodyPr/>
                    <a:lstStyle/>
                    <a:p>
                      <a:endParaRPr lang="zh-TW" altLang="en-US"/>
                    </a:p>
                  </a:txBody>
                  <a:tcPr/>
                </a:tc>
                <a:tc rowSpan="3">
                  <a:txBody>
                    <a:bodyPr/>
                    <a:lstStyle/>
                    <a:p>
                      <a:pPr algn="ctr">
                        <a:spcAft>
                          <a:spcPts val="0"/>
                        </a:spcAft>
                      </a:pPr>
                      <a:r>
                        <a:rPr lang="zh-TW" sz="2000" kern="0">
                          <a:effectLst/>
                          <a:latin typeface="標楷體" pitchFamily="65" charset="-120"/>
                          <a:ea typeface="標楷體" pitchFamily="65" charset="-120"/>
                        </a:rPr>
                        <a:t>七年級</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a:effectLst/>
                          <a:latin typeface="標楷體" pitchFamily="65" charset="-120"/>
                          <a:ea typeface="標楷體" pitchFamily="65" charset="-120"/>
                        </a:rPr>
                        <a:t>7A</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林千惠</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闕宏軒</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2"/>
                  </a:ext>
                </a:extLst>
              </a:tr>
              <a:tr h="48133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000" kern="0">
                          <a:effectLst/>
                          <a:latin typeface="標楷體" pitchFamily="65" charset="-120"/>
                          <a:ea typeface="標楷體" pitchFamily="65" charset="-120"/>
                        </a:rPr>
                        <a:t>7B</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黃韋豪</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林芳如</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3"/>
                  </a:ext>
                </a:extLst>
              </a:tr>
              <a:tr h="20869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000" kern="0">
                          <a:effectLst/>
                          <a:latin typeface="標楷體" pitchFamily="65" charset="-120"/>
                          <a:ea typeface="標楷體" pitchFamily="65" charset="-120"/>
                        </a:rPr>
                        <a:t>7C</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黃韋豪</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闕宏軒</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4"/>
                  </a:ext>
                </a:extLst>
              </a:tr>
              <a:tr h="533919">
                <a:tc vMerge="1">
                  <a:txBody>
                    <a:bodyPr/>
                    <a:lstStyle/>
                    <a:p>
                      <a:endParaRPr lang="zh-TW" altLang="en-US"/>
                    </a:p>
                  </a:txBody>
                  <a:tcPr/>
                </a:tc>
                <a:tc rowSpan="3">
                  <a:txBody>
                    <a:bodyPr/>
                    <a:lstStyle/>
                    <a:p>
                      <a:pPr algn="ctr">
                        <a:spcAft>
                          <a:spcPts val="0"/>
                        </a:spcAft>
                      </a:pPr>
                      <a:r>
                        <a:rPr lang="zh-TW" sz="2000" kern="0" dirty="0">
                          <a:effectLst/>
                          <a:latin typeface="標楷體" pitchFamily="65" charset="-120"/>
                          <a:ea typeface="標楷體" pitchFamily="65" charset="-120"/>
                        </a:rPr>
                        <a:t>八年級</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8A</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林千惠</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吳銘訓</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陳建宏</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5"/>
                  </a:ext>
                </a:extLst>
              </a:tr>
              <a:tr h="53391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000" kern="0">
                          <a:effectLst/>
                          <a:latin typeface="標楷體" pitchFamily="65" charset="-120"/>
                          <a:ea typeface="標楷體" pitchFamily="65" charset="-120"/>
                        </a:rPr>
                        <a:t>8B</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沈咢</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吳銘訓</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陳建宏</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6"/>
                  </a:ext>
                </a:extLst>
              </a:tr>
              <a:tr h="53391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000" kern="0" dirty="0">
                          <a:effectLst/>
                          <a:latin typeface="標楷體" pitchFamily="65" charset="-120"/>
                          <a:ea typeface="標楷體" pitchFamily="65" charset="-120"/>
                        </a:rPr>
                        <a:t>8C</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吳嘉琪</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a:effectLst/>
                          <a:latin typeface="標楷體" pitchFamily="65" charset="-120"/>
                          <a:ea typeface="標楷體" pitchFamily="65" charset="-120"/>
                        </a:rPr>
                        <a:t> </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吳銘訓</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陳建宏</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7"/>
                  </a:ext>
                </a:extLst>
              </a:tr>
              <a:tr h="533919">
                <a:tc vMerge="1">
                  <a:txBody>
                    <a:bodyPr/>
                    <a:lstStyle/>
                    <a:p>
                      <a:endParaRPr lang="zh-TW" altLang="en-US"/>
                    </a:p>
                  </a:txBody>
                  <a:tcPr/>
                </a:tc>
                <a:tc rowSpan="3">
                  <a:txBody>
                    <a:bodyPr/>
                    <a:lstStyle/>
                    <a:p>
                      <a:pPr algn="ctr">
                        <a:spcAft>
                          <a:spcPts val="0"/>
                        </a:spcAft>
                      </a:pPr>
                      <a:r>
                        <a:rPr lang="zh-TW" sz="2000" kern="0">
                          <a:effectLst/>
                          <a:latin typeface="標楷體" pitchFamily="65" charset="-120"/>
                          <a:ea typeface="標楷體" pitchFamily="65" charset="-120"/>
                        </a:rPr>
                        <a:t>九年級</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en-US" sz="2000" kern="0" dirty="0">
                          <a:effectLst/>
                          <a:latin typeface="標楷體" pitchFamily="65" charset="-120"/>
                          <a:ea typeface="標楷體" pitchFamily="65" charset="-120"/>
                        </a:rPr>
                        <a:t>9A</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林千惠</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闕宏軒</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陳正雍</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吳銘訓</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8"/>
                  </a:ext>
                </a:extLst>
              </a:tr>
              <a:tr h="53391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000" kern="0">
                          <a:effectLst/>
                          <a:latin typeface="標楷體" pitchFamily="65" charset="-120"/>
                          <a:ea typeface="標楷體" pitchFamily="65" charset="-120"/>
                        </a:rPr>
                        <a:t>9B</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凃榮祥</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闕宏軒</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陳正雍</a:t>
                      </a:r>
                      <a:endParaRPr lang="zh-TW" sz="1400" kern="100" dirty="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張志羣</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09"/>
                  </a:ext>
                </a:extLst>
              </a:tr>
              <a:tr h="533919">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000" kern="0">
                          <a:effectLst/>
                          <a:latin typeface="標楷體" pitchFamily="65" charset="-120"/>
                          <a:ea typeface="標楷體" pitchFamily="65" charset="-120"/>
                        </a:rPr>
                        <a:t>9C</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吳嘉琪</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闕宏軒</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a:effectLst/>
                          <a:latin typeface="標楷體" pitchFamily="65" charset="-120"/>
                          <a:ea typeface="標楷體" pitchFamily="65" charset="-120"/>
                        </a:rPr>
                        <a:t>陳正雍</a:t>
                      </a:r>
                      <a:endParaRPr lang="zh-TW" sz="1400" kern="100">
                        <a:effectLst/>
                        <a:latin typeface="標楷體" pitchFamily="65" charset="-120"/>
                        <a:ea typeface="標楷體" pitchFamily="65" charset="-120"/>
                      </a:endParaRPr>
                    </a:p>
                  </a:txBody>
                  <a:tcPr marL="57206" marR="57206" marT="0" marB="0" anchor="ctr"/>
                </a:tc>
                <a:tc>
                  <a:txBody>
                    <a:bodyPr/>
                    <a:lstStyle/>
                    <a:p>
                      <a:pPr algn="ctr">
                        <a:spcAft>
                          <a:spcPts val="0"/>
                        </a:spcAft>
                      </a:pPr>
                      <a:r>
                        <a:rPr lang="zh-TW" sz="2000" kern="0" dirty="0">
                          <a:effectLst/>
                          <a:latin typeface="標楷體" pitchFamily="65" charset="-120"/>
                          <a:ea typeface="標楷體" pitchFamily="65" charset="-120"/>
                        </a:rPr>
                        <a:t>吳銘訓</a:t>
                      </a:r>
                      <a:endParaRPr lang="zh-TW" sz="1400" kern="100" dirty="0">
                        <a:effectLst/>
                        <a:latin typeface="標楷體" pitchFamily="65" charset="-120"/>
                        <a:ea typeface="標楷體" pitchFamily="65" charset="-120"/>
                      </a:endParaRPr>
                    </a:p>
                  </a:txBody>
                  <a:tcPr marL="57206" marR="57206"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848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二、資優班班級經營</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248433155"/>
              </p:ext>
            </p:extLst>
          </p:nvPr>
        </p:nvGraphicFramePr>
        <p:xfrm>
          <a:off x="1043608" y="1988841"/>
          <a:ext cx="6768752" cy="2736302"/>
        </p:xfrm>
        <a:graphic>
          <a:graphicData uri="http://schemas.openxmlformats.org/drawingml/2006/table">
            <a:tbl>
              <a:tblPr firstRow="1" firstCol="1" bandRow="1">
                <a:tableStyleId>{5C22544A-7EE6-4342-B048-85BDC9FD1C3A}</a:tableStyleId>
              </a:tblPr>
              <a:tblGrid>
                <a:gridCol w="1659359">
                  <a:extLst>
                    <a:ext uri="{9D8B030D-6E8A-4147-A177-3AD203B41FA5}">
                      <a16:colId xmlns:a16="http://schemas.microsoft.com/office/drawing/2014/main" val="20000"/>
                    </a:ext>
                  </a:extLst>
                </a:gridCol>
                <a:gridCol w="1313161">
                  <a:extLst>
                    <a:ext uri="{9D8B030D-6E8A-4147-A177-3AD203B41FA5}">
                      <a16:colId xmlns:a16="http://schemas.microsoft.com/office/drawing/2014/main" val="20001"/>
                    </a:ext>
                  </a:extLst>
                </a:gridCol>
                <a:gridCol w="3796232">
                  <a:extLst>
                    <a:ext uri="{9D8B030D-6E8A-4147-A177-3AD203B41FA5}">
                      <a16:colId xmlns:a16="http://schemas.microsoft.com/office/drawing/2014/main" val="20002"/>
                    </a:ext>
                  </a:extLst>
                </a:gridCol>
              </a:tblGrid>
              <a:tr h="911473">
                <a:tc>
                  <a:txBody>
                    <a:bodyPr/>
                    <a:lstStyle/>
                    <a:p>
                      <a:pPr>
                        <a:spcAft>
                          <a:spcPts val="0"/>
                        </a:spcAft>
                      </a:pPr>
                      <a:r>
                        <a:rPr lang="zh-TW" sz="2800" kern="0" dirty="0">
                          <a:effectLst/>
                          <a:latin typeface="標楷體" pitchFamily="65" charset="-120"/>
                          <a:ea typeface="標楷體" pitchFamily="65" charset="-120"/>
                        </a:rPr>
                        <a:t>資優七導</a:t>
                      </a:r>
                      <a:endParaRPr lang="zh-TW" sz="2800" kern="100" dirty="0">
                        <a:effectLst/>
                        <a:latin typeface="標楷體" pitchFamily="65" charset="-120"/>
                        <a:ea typeface="標楷體" pitchFamily="65" charset="-120"/>
                      </a:endParaRPr>
                    </a:p>
                  </a:txBody>
                  <a:tcPr marL="68580" marR="68580" marT="0" marB="0" anchor="ctr"/>
                </a:tc>
                <a:tc>
                  <a:txBody>
                    <a:bodyPr/>
                    <a:lstStyle/>
                    <a:p>
                      <a:pPr marL="58420">
                        <a:spcAft>
                          <a:spcPts val="0"/>
                        </a:spcAft>
                      </a:pPr>
                      <a:r>
                        <a:rPr lang="zh-TW" sz="2800" b="0" kern="0" dirty="0">
                          <a:solidFill>
                            <a:srgbClr val="002060"/>
                          </a:solidFill>
                          <a:effectLst/>
                          <a:latin typeface="標楷體" pitchFamily="65" charset="-120"/>
                          <a:ea typeface="標楷體" pitchFamily="65" charset="-120"/>
                        </a:rPr>
                        <a:t>林千惠</a:t>
                      </a:r>
                      <a:endParaRPr lang="zh-TW" sz="2800" b="0" kern="100" dirty="0">
                        <a:solidFill>
                          <a:srgbClr val="002060"/>
                        </a:solidFill>
                        <a:effectLst/>
                        <a:latin typeface="標楷體" pitchFamily="65" charset="-120"/>
                        <a:ea typeface="標楷體" pitchFamily="65" charset="-120"/>
                      </a:endParaRPr>
                    </a:p>
                  </a:txBody>
                  <a:tcPr marL="68580" marR="68580" marT="0" marB="0" anchor="ctr">
                    <a:solidFill>
                      <a:schemeClr val="accent5">
                        <a:lumMod val="40000"/>
                        <a:lumOff val="60000"/>
                      </a:schemeClr>
                    </a:solidFill>
                  </a:tcPr>
                </a:tc>
                <a:tc>
                  <a:txBody>
                    <a:bodyPr/>
                    <a:lstStyle/>
                    <a:p>
                      <a:pPr>
                        <a:spcAft>
                          <a:spcPts val="0"/>
                        </a:spcAft>
                      </a:pPr>
                      <a:r>
                        <a:rPr lang="en-US" sz="2800" b="0" kern="0" dirty="0">
                          <a:solidFill>
                            <a:srgbClr val="002060"/>
                          </a:solidFill>
                          <a:effectLst/>
                          <a:latin typeface="標楷體" pitchFamily="65" charset="-120"/>
                          <a:ea typeface="標楷體" pitchFamily="65" charset="-120"/>
                        </a:rPr>
                        <a:t>2855331</a:t>
                      </a:r>
                      <a:r>
                        <a:rPr lang="zh-TW" sz="2800" b="0" kern="0" dirty="0">
                          <a:solidFill>
                            <a:srgbClr val="002060"/>
                          </a:solidFill>
                          <a:effectLst/>
                          <a:latin typeface="標楷體" pitchFamily="65" charset="-120"/>
                          <a:ea typeface="標楷體" pitchFamily="65" charset="-120"/>
                        </a:rPr>
                        <a:t>分機</a:t>
                      </a:r>
                      <a:r>
                        <a:rPr lang="en-US" sz="2800" b="0" kern="0" dirty="0">
                          <a:solidFill>
                            <a:srgbClr val="002060"/>
                          </a:solidFill>
                          <a:effectLst/>
                          <a:latin typeface="標楷體" pitchFamily="65" charset="-120"/>
                          <a:ea typeface="標楷體" pitchFamily="65" charset="-120"/>
                        </a:rPr>
                        <a:t>301</a:t>
                      </a:r>
                      <a:r>
                        <a:rPr lang="zh-TW" sz="2800" b="0" kern="0" dirty="0">
                          <a:solidFill>
                            <a:srgbClr val="002060"/>
                          </a:solidFill>
                          <a:effectLst/>
                          <a:latin typeface="標楷體" pitchFamily="65" charset="-120"/>
                          <a:ea typeface="標楷體" pitchFamily="65" charset="-120"/>
                        </a:rPr>
                        <a:t>、</a:t>
                      </a:r>
                      <a:r>
                        <a:rPr lang="en-US" sz="2800" b="0" kern="0" dirty="0">
                          <a:solidFill>
                            <a:srgbClr val="002060"/>
                          </a:solidFill>
                          <a:effectLst/>
                          <a:latin typeface="標楷體" pitchFamily="65" charset="-120"/>
                          <a:ea typeface="標楷體" pitchFamily="65" charset="-120"/>
                        </a:rPr>
                        <a:t>302</a:t>
                      </a:r>
                      <a:endParaRPr lang="zh-TW" sz="2800" b="0" kern="100" dirty="0">
                        <a:solidFill>
                          <a:srgbClr val="002060"/>
                        </a:solidFill>
                        <a:effectLst/>
                        <a:latin typeface="標楷體" pitchFamily="65" charset="-120"/>
                        <a:ea typeface="標楷體" pitchFamily="65" charset="-12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0000"/>
                  </a:ext>
                </a:extLst>
              </a:tr>
              <a:tr h="911473">
                <a:tc>
                  <a:txBody>
                    <a:bodyPr/>
                    <a:lstStyle/>
                    <a:p>
                      <a:pPr>
                        <a:spcAft>
                          <a:spcPts val="0"/>
                        </a:spcAft>
                      </a:pPr>
                      <a:r>
                        <a:rPr lang="zh-TW" sz="2800" kern="0">
                          <a:effectLst/>
                          <a:latin typeface="標楷體" pitchFamily="65" charset="-120"/>
                          <a:ea typeface="標楷體" pitchFamily="65" charset="-120"/>
                        </a:rPr>
                        <a:t>資優八導</a:t>
                      </a:r>
                      <a:endParaRPr lang="zh-TW" sz="2800" kern="100">
                        <a:effectLst/>
                        <a:latin typeface="標楷體" pitchFamily="65" charset="-120"/>
                        <a:ea typeface="標楷體" pitchFamily="65" charset="-120"/>
                      </a:endParaRPr>
                    </a:p>
                  </a:txBody>
                  <a:tcPr marL="68580" marR="68580" marT="0" marB="0" anchor="ctr"/>
                </a:tc>
                <a:tc>
                  <a:txBody>
                    <a:bodyPr/>
                    <a:lstStyle/>
                    <a:p>
                      <a:pPr marL="58420">
                        <a:spcAft>
                          <a:spcPts val="0"/>
                        </a:spcAft>
                      </a:pPr>
                      <a:r>
                        <a:rPr lang="zh-TW" sz="2800" kern="0" dirty="0">
                          <a:effectLst/>
                          <a:latin typeface="標楷體" pitchFamily="65" charset="-120"/>
                          <a:ea typeface="標楷體" pitchFamily="65" charset="-120"/>
                        </a:rPr>
                        <a:t>吳銘訓</a:t>
                      </a:r>
                      <a:endParaRPr lang="zh-TW" sz="2800" kern="100" dirty="0">
                        <a:effectLst/>
                        <a:latin typeface="標楷體" pitchFamily="65" charset="-120"/>
                        <a:ea typeface="標楷體" pitchFamily="65" charset="-120"/>
                      </a:endParaRPr>
                    </a:p>
                  </a:txBody>
                  <a:tcPr marL="68580" marR="68580" marT="0" marB="0" anchor="ctr"/>
                </a:tc>
                <a:tc>
                  <a:txBody>
                    <a:bodyPr/>
                    <a:lstStyle/>
                    <a:p>
                      <a:pPr>
                        <a:spcAft>
                          <a:spcPts val="0"/>
                        </a:spcAft>
                      </a:pPr>
                      <a:r>
                        <a:rPr lang="en-US" sz="2800" kern="0" dirty="0">
                          <a:effectLst/>
                          <a:latin typeface="標楷體" pitchFamily="65" charset="-120"/>
                          <a:ea typeface="標楷體" pitchFamily="65" charset="-120"/>
                        </a:rPr>
                        <a:t>2855331</a:t>
                      </a:r>
                      <a:r>
                        <a:rPr lang="zh-TW" sz="2800" kern="0" dirty="0">
                          <a:effectLst/>
                          <a:latin typeface="標楷體" pitchFamily="65" charset="-120"/>
                          <a:ea typeface="標楷體" pitchFamily="65" charset="-120"/>
                        </a:rPr>
                        <a:t>分機</a:t>
                      </a:r>
                      <a:r>
                        <a:rPr lang="en-US" sz="2800" kern="0" dirty="0">
                          <a:effectLst/>
                          <a:latin typeface="標楷體" pitchFamily="65" charset="-120"/>
                          <a:ea typeface="標楷體" pitchFamily="65" charset="-120"/>
                        </a:rPr>
                        <a:t>301</a:t>
                      </a:r>
                      <a:r>
                        <a:rPr lang="zh-TW" sz="2800" kern="0" dirty="0">
                          <a:effectLst/>
                          <a:latin typeface="標楷體" pitchFamily="65" charset="-120"/>
                          <a:ea typeface="標楷體" pitchFamily="65" charset="-120"/>
                        </a:rPr>
                        <a:t>、</a:t>
                      </a:r>
                      <a:r>
                        <a:rPr lang="en-US" sz="2800" kern="0" dirty="0">
                          <a:effectLst/>
                          <a:latin typeface="標楷體" pitchFamily="65" charset="-120"/>
                          <a:ea typeface="標楷體" pitchFamily="65" charset="-120"/>
                        </a:rPr>
                        <a:t>302</a:t>
                      </a:r>
                      <a:endParaRPr lang="zh-TW" sz="2800" kern="100" dirty="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1"/>
                  </a:ext>
                </a:extLst>
              </a:tr>
              <a:tr h="913356">
                <a:tc>
                  <a:txBody>
                    <a:bodyPr/>
                    <a:lstStyle/>
                    <a:p>
                      <a:pPr>
                        <a:spcAft>
                          <a:spcPts val="0"/>
                        </a:spcAft>
                      </a:pPr>
                      <a:r>
                        <a:rPr lang="zh-TW" sz="2800" kern="0">
                          <a:effectLst/>
                          <a:latin typeface="標楷體" pitchFamily="65" charset="-120"/>
                          <a:ea typeface="標楷體" pitchFamily="65" charset="-120"/>
                        </a:rPr>
                        <a:t>資優九導</a:t>
                      </a:r>
                      <a:endParaRPr lang="zh-TW" sz="2800" kern="100">
                        <a:effectLst/>
                        <a:latin typeface="標楷體" pitchFamily="65" charset="-120"/>
                        <a:ea typeface="標楷體" pitchFamily="65" charset="-120"/>
                      </a:endParaRPr>
                    </a:p>
                  </a:txBody>
                  <a:tcPr marL="68580" marR="68580" marT="0" marB="0" anchor="ctr"/>
                </a:tc>
                <a:tc>
                  <a:txBody>
                    <a:bodyPr/>
                    <a:lstStyle/>
                    <a:p>
                      <a:pPr marL="58420">
                        <a:spcAft>
                          <a:spcPts val="0"/>
                        </a:spcAft>
                      </a:pPr>
                      <a:r>
                        <a:rPr lang="zh-TW" sz="2800" kern="0">
                          <a:effectLst/>
                          <a:latin typeface="標楷體" pitchFamily="65" charset="-120"/>
                          <a:ea typeface="標楷體" pitchFamily="65" charset="-120"/>
                        </a:rPr>
                        <a:t>闕宏軒</a:t>
                      </a:r>
                      <a:endParaRPr lang="zh-TW" sz="2800" kern="100">
                        <a:effectLst/>
                        <a:latin typeface="標楷體" pitchFamily="65" charset="-120"/>
                        <a:ea typeface="標楷體" pitchFamily="65" charset="-120"/>
                      </a:endParaRPr>
                    </a:p>
                  </a:txBody>
                  <a:tcPr marL="68580" marR="68580" marT="0" marB="0" anchor="ctr"/>
                </a:tc>
                <a:tc>
                  <a:txBody>
                    <a:bodyPr/>
                    <a:lstStyle/>
                    <a:p>
                      <a:pPr>
                        <a:spcAft>
                          <a:spcPts val="0"/>
                        </a:spcAft>
                      </a:pPr>
                      <a:r>
                        <a:rPr lang="en-US" sz="2800" kern="0" dirty="0">
                          <a:effectLst/>
                          <a:latin typeface="標楷體" pitchFamily="65" charset="-120"/>
                          <a:ea typeface="標楷體" pitchFamily="65" charset="-120"/>
                        </a:rPr>
                        <a:t>2855331</a:t>
                      </a:r>
                      <a:r>
                        <a:rPr lang="zh-TW" sz="2800" kern="0" dirty="0">
                          <a:effectLst/>
                          <a:latin typeface="標楷體" pitchFamily="65" charset="-120"/>
                          <a:ea typeface="標楷體" pitchFamily="65" charset="-120"/>
                        </a:rPr>
                        <a:t>分機</a:t>
                      </a:r>
                      <a:r>
                        <a:rPr lang="en-US" sz="2800" kern="0" dirty="0">
                          <a:effectLst/>
                          <a:latin typeface="標楷體" pitchFamily="65" charset="-120"/>
                          <a:ea typeface="標楷體" pitchFamily="65" charset="-120"/>
                        </a:rPr>
                        <a:t>301</a:t>
                      </a:r>
                      <a:r>
                        <a:rPr lang="zh-TW" sz="2800" kern="0" dirty="0">
                          <a:effectLst/>
                          <a:latin typeface="標楷體" pitchFamily="65" charset="-120"/>
                          <a:ea typeface="標楷體" pitchFamily="65" charset="-120"/>
                        </a:rPr>
                        <a:t>、</a:t>
                      </a:r>
                      <a:r>
                        <a:rPr lang="en-US" sz="2800" kern="0" dirty="0">
                          <a:effectLst/>
                          <a:latin typeface="標楷體" pitchFamily="65" charset="-120"/>
                          <a:ea typeface="標楷體" pitchFamily="65" charset="-120"/>
                        </a:rPr>
                        <a:t>302</a:t>
                      </a:r>
                      <a:endParaRPr lang="zh-TW" sz="2800" kern="100" dirty="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636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37208750"/>
              </p:ext>
            </p:extLst>
          </p:nvPr>
        </p:nvGraphicFramePr>
        <p:xfrm>
          <a:off x="239531" y="2014795"/>
          <a:ext cx="8515655" cy="3955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圓角矩形 8"/>
          <p:cNvSpPr/>
          <p:nvPr/>
        </p:nvSpPr>
        <p:spPr>
          <a:xfrm>
            <a:off x="3633007" y="2014795"/>
            <a:ext cx="2003021" cy="6151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100" dirty="0">
                <a:ln>
                  <a:solidFill>
                    <a:schemeClr val="bg1">
                      <a:lumMod val="95000"/>
                    </a:schemeClr>
                  </a:solidFill>
                </a:ln>
                <a:effectLst>
                  <a:glow rad="228600">
                    <a:schemeClr val="accent4">
                      <a:lumMod val="50000"/>
                      <a:alpha val="40000"/>
                    </a:schemeClr>
                  </a:glow>
                </a:effectLst>
                <a:latin typeface="標楷體" panose="03000509000000000000" pitchFamily="65" charset="-120"/>
                <a:ea typeface="標楷體" panose="03000509000000000000" pitchFamily="65" charset="-120"/>
              </a:rPr>
              <a:t>多元探索課程</a:t>
            </a:r>
            <a:r>
              <a:rPr lang="zh-TW" altLang="en-US" sz="2100" dirty="0">
                <a:latin typeface="標楷體" panose="03000509000000000000" pitchFamily="65" charset="-120"/>
                <a:ea typeface="標楷體" panose="03000509000000000000" pitchFamily="65" charset="-120"/>
              </a:rPr>
              <a:t>                                                                                                                                                                                                                                                                                                                                                                                                                                                                                                                                                                                                                                                                                                                                                                                                                                                                                                                                                                                                                                                                                                                                                                                                                                                                                                                                                                                                                                                                                                                                                                                                                                                                                                                                                                                                                                                                                                                                                                                                                                                                                                                                                                                                                                                                                                                                                                                                                                                                                                                                                                                                                                                                                                                                                                                                                                                                                                                                                                                                                                                                                                                                                                                                                                                                                                                                                                                                                                                                                                                                                                                                                                                                                                                                                                                                                                                                                                                                                                                                                                                                                                                                                                                                                                                                                                                                                                                                                                                                                                                                                                                                                                                                                                                                                                                                                                                                                                                                                                                                                                                                                                                                                                                                                                                                                                                                                                                                                                                                                                                                                                                                                                                                                                                                                                                                                                                                                                                                                                                                                                                                                                                                                                                                                                                                                                                                                                                                                                                                                                                                                                                                                                                                                                                                                                                                                                                                                                                                                                                                                                                                                                                                                                                                                                                                                                                                                                                                                                                                                                                                                                                                                                                                                                                                                                                                                                                                                                                                                                                                                                                                                                                                                                                                                                                                                                                                                                                                                                                                                                                                                                                                                                                                                                                                                                                                                                                                                                                                                                                                                                                                                                                                                                                                                                                                                                                                                                                                                                                                                                                                                                                                                                                                                                                                                                                                                                                                                                                                                                                                                                                                                                                                                                                                                                                                                                                                                                                                                                                                                                                                                                                                                                                                                                                                                                                                                                                                                                                                                                                                                                                                                                                                                                                                                                                                                                                                                                                                                                                                                                                                                                                                                                                                                                                                                                                                                                                                                                                                                                                                                                                                                                                                                                                                                                                                                                                                                                                                                                                                                                                                                                                                                                                                                                                                                                                                                                                                                                                                                                                                                                                                                                                                                                                                                                                                                                                                                                                                                                                                                                                                                                                                                                                                                                                                                                                                                                                                                                                                                                                                                                                                                                                                                                                                                                                                                                                                                                                                                                                                                                                                                                                                                                                                                                                                                                                                                                                                                                                                                                                                                                                                                                                                                                                                                                                                                                                                                                                                                                                                                                                                                                                                                                                                                                                                                                                                                                                                                                                                                                                                                                                                                                                                                                                                                                                                                                                                                                                                                                                                                                                                                                                                                                                                                                                                                                                                                                                                                                                                                                                                                                                                                                                                                                                                                                                                                                                                                                                                                                                                                                                                           </a:t>
            </a:r>
            <a:endParaRPr lang="zh-TW" altLang="en-US" sz="2100" dirty="0">
              <a:latin typeface="標楷體" panose="03000509000000000000" pitchFamily="65" charset="-120"/>
              <a:ea typeface="標楷體" panose="03000509000000000000" pitchFamily="65" charset="-120"/>
            </a:endParaRPr>
          </a:p>
        </p:txBody>
      </p:sp>
      <p:sp>
        <p:nvSpPr>
          <p:cNvPr id="10" name="圓角矩形 9"/>
          <p:cNvSpPr/>
          <p:nvPr/>
        </p:nvSpPr>
        <p:spPr>
          <a:xfrm>
            <a:off x="6396815" y="2052202"/>
            <a:ext cx="1886352" cy="5798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100" dirty="0">
                <a:ln>
                  <a:solidFill>
                    <a:schemeClr val="bg1">
                      <a:lumMod val="95000"/>
                    </a:schemeClr>
                  </a:solidFill>
                </a:ln>
                <a:effectLst>
                  <a:glow rad="228600">
                    <a:schemeClr val="accent4">
                      <a:lumMod val="50000"/>
                      <a:alpha val="40000"/>
                    </a:schemeClr>
                  </a:glow>
                </a:effectLst>
                <a:latin typeface="標楷體" panose="03000509000000000000" pitchFamily="65" charset="-120"/>
                <a:ea typeface="標楷體" panose="03000509000000000000" pitchFamily="65" charset="-120"/>
              </a:rPr>
              <a:t>特殊需求課程</a:t>
            </a:r>
            <a:r>
              <a:rPr lang="zh-TW" altLang="en-US" sz="2100" dirty="0">
                <a:latin typeface="標楷體" panose="03000509000000000000" pitchFamily="65" charset="-120"/>
                <a:ea typeface="標楷體" panose="03000509000000000000" pitchFamily="65" charset="-120"/>
              </a:rPr>
              <a:t>                                                                                                                                                                                                                                                                                                                                                                                                                                                                                                                                                                                                                                                                                                                                                                                                                                                                                                                                                                                                                                                                                                                                                                                                                                                                                                                                                                                                                                                                                                                                                                                                                                                                                                                                                                                                                                                                                                                                                                                                                                                                                                                                                                                                                                                                                                                                                                                                                                                                                                                                                                                                                                                                                                                                                                                                                                                                                                                                                                                                                                                                                                                                                                                                                                                                                                                                                                                                                                                                                                                                                                                                                                                                                                                                                                                                                                                                                                                                                                                                                                                                                                                                                                                                                                                                                                                                                                                                                                                                                                                                                                                                                                                                                                                                                                                                                                                                                                                                                                                                                                                                                                                                                                                                                                                                                                                                                                                                                                                                                                                                                                                                                                                                                                                                                                                                                                                                                                                                                                                                                                                                                                                                                                                                                                                                                                                                                                                                                                                                                                                                                                                                                                                                                                                                                                                                                                                                                                                                                                                                                                                                                                                                                                                                                                                                                                                                                                                                                                                                                                                                                                                                                                                                                                                                                                                                                                                                                                                                                                                                                                                                                                                                                                                                                                                                                                                                                                                                                                                                                                                                                                                                                                                                                                                                                                                                                                                                                                                                                                                                                                                                                                                                                                                                                                                                                                                                                                                                                                                                                                                                                                                                                                                                                                                                                                                                                                                                                                                                                                                                                                                                                                                                                                                                                                                                                                                                                                                                                                                                                                                                                                                                                                                                                                                                                                                                                                                                                                                                                                                                                                                                                                                                                                                                                                                                                                                                                                                                                                                                                                                                                                                                                                                                                                                                                                                                                                                                                                                                                                                                                                                                                                                                                                                                                                                                                                                                                                                                                                                                                                                                                                                                                                                                                                                                                                                                                                                                                                                                                                                                                                                                                                                                                                                                                                                                                                                                                                                                                                                                                                                                                                                                                                                                                                                                                                                                                                                                                                                                                                                                                                                                                                                                                                                                                                                                                                                                                                                                                                                                                                                                                                                                                                                                                                                                                                                                                                                                                                                                                                                                                                                                                                                                                                                                                                                                                                                                                                                                                                                                                                                                                                                                                                                                                                                                                                                                                                                                                                                                                                                                                                                                                                                                                                                                                                                                                                                                                                                                                                                                                                                                                                                                                                                                                                                                                                                                                                                                                                                                                                                                                                                                                                                                                                                                                                                                                                                                                                                                                                                                                                                                            </a:t>
            </a:r>
            <a:endParaRPr lang="zh-TW" altLang="en-US" sz="2100" dirty="0">
              <a:latin typeface="標楷體" panose="03000509000000000000" pitchFamily="65" charset="-120"/>
              <a:ea typeface="標楷體" panose="03000509000000000000" pitchFamily="65" charset="-120"/>
            </a:endParaRPr>
          </a:p>
        </p:txBody>
      </p:sp>
      <p:sp>
        <p:nvSpPr>
          <p:cNvPr id="11" name="圓角矩形 10"/>
          <p:cNvSpPr/>
          <p:nvPr/>
        </p:nvSpPr>
        <p:spPr>
          <a:xfrm>
            <a:off x="2436739" y="1197494"/>
            <a:ext cx="4100804" cy="579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a:ln>
                  <a:solidFill>
                    <a:schemeClr val="bg1">
                      <a:lumMod val="95000"/>
                    </a:schemeClr>
                  </a:solidFill>
                </a:ln>
                <a:effectLst>
                  <a:glow rad="63500">
                    <a:schemeClr val="tx1">
                      <a:lumMod val="95000"/>
                      <a:lumOff val="5000"/>
                      <a:alpha val="40000"/>
                    </a:schemeClr>
                  </a:glow>
                </a:effectLst>
                <a:latin typeface="標楷體" panose="03000509000000000000" pitchFamily="65" charset="-120"/>
                <a:ea typeface="標楷體" panose="03000509000000000000" pitchFamily="65" charset="-120"/>
              </a:rPr>
              <a:t>民生國中資優資源班</a:t>
            </a:r>
            <a:r>
              <a:rPr lang="zh-TW" altLang="en-US" sz="2400" dirty="0">
                <a:ln>
                  <a:solidFill>
                    <a:schemeClr val="bg1">
                      <a:lumMod val="95000"/>
                    </a:schemeClr>
                  </a:solidFill>
                </a:ln>
                <a:effectLst>
                  <a:glow rad="63500">
                    <a:schemeClr val="accent5">
                      <a:satMod val="175000"/>
                      <a:alpha val="40000"/>
                    </a:schemeClr>
                  </a:glow>
                </a:effectLst>
                <a:latin typeface="標楷體" panose="03000509000000000000" pitchFamily="65" charset="-120"/>
                <a:ea typeface="標楷體" panose="03000509000000000000" pitchFamily="65" charset="-120"/>
              </a:rPr>
              <a:t>                                                                                                                                                                                                                                                                                                                                                                                                                                                                                                                                                                                                                                                                                                                                                                                                                                                                                                                                                                                                                                                                                                                                                                                                                                                                                                                                                                                                                                                                                                                                                                                                                                                                                                                                                                                                                                                                                                                                                                                                                                                                                                                                                                                                                                                                                                                                                                                                                                                                                                                                                                                                                                                                                                                                                                                                                                                                                                                                                                                                                                                                                                                                                                                                                                                                                                                                                                                                                                                                                                                                                                                                                                                                                                                                                                                                                                                                                                                                                                                                                                                                                                                                                                                                                                                                                                                                                                                                                                                                                                                                                                                                                                                                                                                                                                                                                                                                                                                                                                                                                                                                                                                                                                                                                                                                                                                                                                                                                                                                                                                                                                                                                                                                                                                                                                                                                                                                                                                                                                                                                                                                                                                                                                                                                                                                                                                                                                                                                                                                                                                                                                                                                                                                                                                                                                                                                                                                                                                                                                                                                                                                                                                                                                                                                                                                                                                                                                                                                                                                                                                                                                                                                                                                                                                                                                                                                                                                                                                                                                                                                                                                                                                                                                                                                                                                                                                                                                                                                                                                                                                                                                                                                                                                                                                                                                                                                                                                                                                                                                                                                                                                                                                                                                                                                                                                                                                                                                                                                                                                                                                                                                                                                                                                                                                                                                                                                                                                                                                                                                                                                                                                                                                                                                                                                                                                                                                                                                                                                                                                                                                                                                                                                                                                                                                                                                                                                                                                                                                                                                                                                                                                                                                                                                                                                                                                                                                                                                                                                                                                                                                                                                                                                                                                                                                                                                                                                                                                                                                                                                                                                                                                                                                                                                                                                                                                                                                                                                                                                                                                                                                                                                                                                                                                                                                                                                                                                                                                                                                                                                                                                                                                                                                                                                                                                                                                                                                                                                                                                                                                                                                                                                                                                                                                                                                                                                                                                                                                                                                                                                                                                                                                                                                                                                                                                                                                                                                                                                                                                                                                                                                                                                                                                                                                                                                                                                                                                                                                                                                                                                                                                                                                                                                                                                                                                                                                                                                                                                                                                                                                                                                                                                                                                                                                                                                                                                                                                                                                                                                                                                                                                                                                                                                                                                                                                                                                                                                                                                                                                                                                                                                                                                                                                                                                                                                                                                                                                                                                                                                                                                                                                                                                                                                                                                                                                                                                                                                                                                                                                                                                                                                                            </a:t>
            </a:r>
            <a:endParaRPr lang="zh-TW" altLang="en-US" sz="2400" dirty="0">
              <a:ln>
                <a:solidFill>
                  <a:schemeClr val="bg1">
                    <a:lumMod val="95000"/>
                  </a:schemeClr>
                </a:solidFill>
              </a:ln>
              <a:effectLst>
                <a:glow rad="63500">
                  <a:schemeClr val="accent5">
                    <a:satMod val="175000"/>
                    <a:alpha val="40000"/>
                  </a:schemeClr>
                </a:glow>
              </a:effectLst>
              <a:latin typeface="標楷體" panose="03000509000000000000" pitchFamily="65" charset="-120"/>
              <a:ea typeface="標楷體" panose="03000509000000000000" pitchFamily="65" charset="-120"/>
            </a:endParaRPr>
          </a:p>
        </p:txBody>
      </p:sp>
      <p:sp>
        <p:nvSpPr>
          <p:cNvPr id="12" name="圓角矩形 11"/>
          <p:cNvSpPr/>
          <p:nvPr/>
        </p:nvSpPr>
        <p:spPr>
          <a:xfrm>
            <a:off x="513849" y="2050125"/>
            <a:ext cx="2254926" cy="5798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100" dirty="0">
                <a:ln>
                  <a:solidFill>
                    <a:schemeClr val="bg1">
                      <a:lumMod val="95000"/>
                    </a:schemeClr>
                  </a:solidFill>
                </a:ln>
                <a:effectLst>
                  <a:glow rad="228600">
                    <a:schemeClr val="accent4">
                      <a:lumMod val="50000"/>
                      <a:alpha val="40000"/>
                    </a:schemeClr>
                  </a:glow>
                </a:effectLst>
                <a:latin typeface="標楷體" panose="03000509000000000000" pitchFamily="65" charset="-120"/>
                <a:ea typeface="標楷體" panose="03000509000000000000" pitchFamily="65" charset="-120"/>
              </a:rPr>
              <a:t>學科充實課程                                                                                                                                                                                                                                                                                                                                                                                                                                                                                                                                                                                                                                                                                                                                                                                                                                                                                                                                                                                                                                                                                                                                                                                                                                                                                                                                                                                                                                                                                                                                                                                                                                                                                                                                                                                                                                                                                                                                                                                                                                                                                                                                                                                                                                                                                                                                                                                                                                                                                                                                                                                                                                                                                                                                                                                                                                                                                                                                                                                                                                                                                                                                                                                                                                                                                                                                                                                                                                                                                                                                                                                                                                                                                                                                                                                                                                                                                                                                                                                                                                                                                                                                                                                                                                                                                                                                                                                                                                                                                                                                                                                                                                                                                                                                                                                                                                                                                                                                                                                                                                                                                                                                                                                                                                                                                                                                                                                                                                                                                                                                                                                                                                                                                                                                                                                                                                                                                                                                                                                                                                                                                                                                                                                                                                                                                                                                                                                                                                                                                                                                                                                                                                                                                                                                                                                                                                                                                                                                                                                                                                                                                                                                                                                                                                                                                                                                                                                                                                                                                                                                                                                                                                                                                                                                                                                                                                                                                                                                                                                                                                                                                                                                                                                                                                                                                                                                                                                                                                                                                                                                                                                                                                                                                                                                                                                                                                                                                                                                                                                                                                                                                                                                                                                                                                                                                                                                                                                                                                                                                                                                                                                                                                                                                                                                                                                                                                                                                                                                                                                                                                                                                                                                                                                                                                                                                                                                                                                                                                                                                                                                                                                                                                                                                                                                                                                                                                                                                                                                                                                                                                                                                                                                                                                                                                                                                                                                                                                                                                                                                                                                                                                                                                                                                                                                                                                                                                                                                                                                                                                                                                                                                                                                                                                                                                                                                                                                                                                                                                                                                                                                                                                                                                                                                                                                                                                                                                                                                                                                                                                                                                                                                                                                                                                                                                                                                                                                                                                                                                                                                                                                                                                                                                                                                                                                                                                                                                                                                                                                                                                                                                                                                                                                                                                                                                                                                                                                                                                                                                                                                                                                                                                                                                                                                                                                                                                                                                                                                                                                                                                                                                                                                                                                                                                                                                                                                                                                                                                                                                                                                                                                                                                                                                                                                                                                                                                                                                                                                                                                                                                                                                                                                                                                                                                                                                                                                                                                                                                                                                                                                                                                                                                                                                                                                                                                                                                                                                                                                                                                                                                                                                                                                                                                                                                                                                                                                                                                                                                                                                                                                                                                            </a:t>
            </a:r>
            <a:endParaRPr lang="zh-TW" altLang="en-US" sz="2100" dirty="0">
              <a:ln>
                <a:solidFill>
                  <a:schemeClr val="bg1">
                    <a:lumMod val="95000"/>
                  </a:schemeClr>
                </a:solidFill>
              </a:ln>
              <a:effectLst>
                <a:glow rad="228600">
                  <a:schemeClr val="accent4">
                    <a:lumMod val="50000"/>
                    <a:alpha val="40000"/>
                  </a:schemeClr>
                </a:glow>
              </a:effectLst>
              <a:latin typeface="標楷體" panose="03000509000000000000" pitchFamily="65" charset="-120"/>
              <a:ea typeface="標楷體" panose="03000509000000000000" pitchFamily="65" charset="-120"/>
            </a:endParaRPr>
          </a:p>
        </p:txBody>
      </p:sp>
      <p:cxnSp>
        <p:nvCxnSpPr>
          <p:cNvPr id="19" name="直線單箭頭接點 18"/>
          <p:cNvCxnSpPr/>
          <p:nvPr/>
        </p:nvCxnSpPr>
        <p:spPr>
          <a:xfrm flipH="1">
            <a:off x="2712027" y="1777306"/>
            <a:ext cx="829196" cy="272819"/>
          </a:xfrm>
          <a:prstGeom prst="straightConnector1">
            <a:avLst/>
          </a:prstGeom>
          <a:ln w="76200" cap="flat" cmpd="sng" algn="ctr">
            <a:solidFill>
              <a:srgbClr val="7030A0"/>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26" name="直線單箭頭接點 25"/>
          <p:cNvCxnSpPr/>
          <p:nvPr/>
        </p:nvCxnSpPr>
        <p:spPr>
          <a:xfrm>
            <a:off x="5750330" y="1785618"/>
            <a:ext cx="787213" cy="264507"/>
          </a:xfrm>
          <a:prstGeom prst="straightConnector1">
            <a:avLst/>
          </a:prstGeom>
          <a:ln w="76200" cap="flat" cmpd="sng" algn="ctr">
            <a:solidFill>
              <a:srgbClr val="7030A0"/>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29" name="直線單箭頭接點 28"/>
          <p:cNvCxnSpPr/>
          <p:nvPr/>
        </p:nvCxnSpPr>
        <p:spPr>
          <a:xfrm>
            <a:off x="4645254" y="1785618"/>
            <a:ext cx="0" cy="345557"/>
          </a:xfrm>
          <a:prstGeom prst="straightConnector1">
            <a:avLst/>
          </a:prstGeom>
          <a:ln w="76200" cap="flat" cmpd="sng" algn="ctr">
            <a:solidFill>
              <a:srgbClr val="7030A0"/>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35" name="直線單箭頭接點 34"/>
          <p:cNvCxnSpPr/>
          <p:nvPr/>
        </p:nvCxnSpPr>
        <p:spPr>
          <a:xfrm flipH="1">
            <a:off x="1181965" y="2658859"/>
            <a:ext cx="289388" cy="324375"/>
          </a:xfrm>
          <a:prstGeom prst="straightConnector1">
            <a:avLst/>
          </a:prstGeom>
          <a:ln w="76200" cap="flat" cmpd="sng" algn="ctr">
            <a:solidFill>
              <a:schemeClr val="tx2"/>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36" name="直線單箭頭接點 35"/>
          <p:cNvCxnSpPr/>
          <p:nvPr/>
        </p:nvCxnSpPr>
        <p:spPr>
          <a:xfrm flipH="1">
            <a:off x="3821777" y="2665268"/>
            <a:ext cx="280556" cy="317966"/>
          </a:xfrm>
          <a:prstGeom prst="straightConnector1">
            <a:avLst/>
          </a:prstGeom>
          <a:ln w="76200" cap="flat" cmpd="sng" algn="ctr">
            <a:solidFill>
              <a:schemeClr val="tx2"/>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39" name="直線單箭頭接點 38"/>
          <p:cNvCxnSpPr/>
          <p:nvPr/>
        </p:nvCxnSpPr>
        <p:spPr>
          <a:xfrm flipH="1">
            <a:off x="6511984" y="2665268"/>
            <a:ext cx="280556" cy="317966"/>
          </a:xfrm>
          <a:prstGeom prst="straightConnector1">
            <a:avLst/>
          </a:prstGeom>
          <a:ln w="76200" cap="flat" cmpd="sng" algn="ctr">
            <a:solidFill>
              <a:schemeClr val="tx2"/>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40" name="直線單箭頭接點 39"/>
          <p:cNvCxnSpPr/>
          <p:nvPr/>
        </p:nvCxnSpPr>
        <p:spPr>
          <a:xfrm>
            <a:off x="2129616" y="2647140"/>
            <a:ext cx="243668" cy="336094"/>
          </a:xfrm>
          <a:prstGeom prst="straightConnector1">
            <a:avLst/>
          </a:prstGeom>
          <a:ln w="76200" cap="flat" cmpd="sng" algn="ctr">
            <a:solidFill>
              <a:schemeClr val="tx2"/>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44" name="直線單箭頭接點 43"/>
          <p:cNvCxnSpPr/>
          <p:nvPr/>
        </p:nvCxnSpPr>
        <p:spPr>
          <a:xfrm>
            <a:off x="5063492" y="2647140"/>
            <a:ext cx="267045" cy="336094"/>
          </a:xfrm>
          <a:prstGeom prst="straightConnector1">
            <a:avLst/>
          </a:prstGeom>
          <a:ln w="76200" cap="flat" cmpd="sng" algn="ctr">
            <a:solidFill>
              <a:schemeClr val="tx2"/>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cxnSp>
        <p:nvCxnSpPr>
          <p:cNvPr id="46" name="直線單箭頭接點 45"/>
          <p:cNvCxnSpPr/>
          <p:nvPr/>
        </p:nvCxnSpPr>
        <p:spPr>
          <a:xfrm>
            <a:off x="7803786" y="2682659"/>
            <a:ext cx="216959" cy="300575"/>
          </a:xfrm>
          <a:prstGeom prst="straightConnector1">
            <a:avLst/>
          </a:prstGeom>
          <a:ln w="76200" cap="flat" cmpd="sng" algn="ctr">
            <a:solidFill>
              <a:schemeClr val="tx2"/>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cxnSp>
      <p:pic>
        <p:nvPicPr>
          <p:cNvPr id="3" name="圖片 2"/>
          <p:cNvPicPr>
            <a:picLocks noChangeAspect="1"/>
          </p:cNvPicPr>
          <p:nvPr/>
        </p:nvPicPr>
        <p:blipFill>
          <a:blip r:embed="rId7"/>
          <a:stretch>
            <a:fillRect/>
          </a:stretch>
        </p:blipFill>
        <p:spPr>
          <a:xfrm>
            <a:off x="532767" y="176464"/>
            <a:ext cx="5005250" cy="902286"/>
          </a:xfrm>
          <a:prstGeom prst="rect">
            <a:avLst/>
          </a:prstGeom>
        </p:spPr>
      </p:pic>
    </p:spTree>
    <p:extLst>
      <p:ext uri="{BB962C8B-B14F-4D97-AF65-F5344CB8AC3E}">
        <p14:creationId xmlns:p14="http://schemas.microsoft.com/office/powerpoint/2010/main" val="241311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三、資優資源班課程</a:t>
            </a:r>
            <a:r>
              <a:rPr lang="zh-TW" altLang="en-US"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規劃</a:t>
            </a:r>
            <a:r>
              <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
            </a:r>
            <a:br>
              <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br>
            <a:r>
              <a:rPr lang="en-US" altLang="zh-TW"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
            </a:r>
            <a:br>
              <a:rPr lang="en-US" altLang="zh-TW"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br>
            <a:r>
              <a:rPr lang="en-US" altLang="zh-TW"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a:t>
            </a:r>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一</a:t>
            </a:r>
            <a:r>
              <a:rPr lang="en-US" altLang="zh-TW"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 </a:t>
            </a:r>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n-cs"/>
              </a:rPr>
              <a:t>整體課程規劃</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95628744"/>
              </p:ext>
            </p:extLst>
          </p:nvPr>
        </p:nvGraphicFramePr>
        <p:xfrm>
          <a:off x="251520" y="1844824"/>
          <a:ext cx="8640958" cy="4104456"/>
        </p:xfrm>
        <a:graphic>
          <a:graphicData uri="http://schemas.openxmlformats.org/drawingml/2006/table">
            <a:tbl>
              <a:tblPr firstRow="1" firstCol="1" bandRow="1">
                <a:tableStyleId>{5C22544A-7EE6-4342-B048-85BDC9FD1C3A}</a:tableStyleId>
              </a:tblPr>
              <a:tblGrid>
                <a:gridCol w="1002968">
                  <a:extLst>
                    <a:ext uri="{9D8B030D-6E8A-4147-A177-3AD203B41FA5}">
                      <a16:colId xmlns:a16="http://schemas.microsoft.com/office/drawing/2014/main" val="20000"/>
                    </a:ext>
                  </a:extLst>
                </a:gridCol>
                <a:gridCol w="540059">
                  <a:extLst>
                    <a:ext uri="{9D8B030D-6E8A-4147-A177-3AD203B41FA5}">
                      <a16:colId xmlns:a16="http://schemas.microsoft.com/office/drawing/2014/main" val="20001"/>
                    </a:ext>
                  </a:extLst>
                </a:gridCol>
                <a:gridCol w="462909">
                  <a:extLst>
                    <a:ext uri="{9D8B030D-6E8A-4147-A177-3AD203B41FA5}">
                      <a16:colId xmlns:a16="http://schemas.microsoft.com/office/drawing/2014/main" val="20002"/>
                    </a:ext>
                  </a:extLst>
                </a:gridCol>
                <a:gridCol w="462909">
                  <a:extLst>
                    <a:ext uri="{9D8B030D-6E8A-4147-A177-3AD203B41FA5}">
                      <a16:colId xmlns:a16="http://schemas.microsoft.com/office/drawing/2014/main" val="20003"/>
                    </a:ext>
                  </a:extLst>
                </a:gridCol>
                <a:gridCol w="540059">
                  <a:extLst>
                    <a:ext uri="{9D8B030D-6E8A-4147-A177-3AD203B41FA5}">
                      <a16:colId xmlns:a16="http://schemas.microsoft.com/office/drawing/2014/main" val="20004"/>
                    </a:ext>
                  </a:extLst>
                </a:gridCol>
                <a:gridCol w="1620178">
                  <a:extLst>
                    <a:ext uri="{9D8B030D-6E8A-4147-A177-3AD203B41FA5}">
                      <a16:colId xmlns:a16="http://schemas.microsoft.com/office/drawing/2014/main" val="20005"/>
                    </a:ext>
                  </a:extLst>
                </a:gridCol>
                <a:gridCol w="882971">
                  <a:extLst>
                    <a:ext uri="{9D8B030D-6E8A-4147-A177-3AD203B41FA5}">
                      <a16:colId xmlns:a16="http://schemas.microsoft.com/office/drawing/2014/main" val="20006"/>
                    </a:ext>
                  </a:extLst>
                </a:gridCol>
                <a:gridCol w="1122967">
                  <a:extLst>
                    <a:ext uri="{9D8B030D-6E8A-4147-A177-3AD203B41FA5}">
                      <a16:colId xmlns:a16="http://schemas.microsoft.com/office/drawing/2014/main" val="20007"/>
                    </a:ext>
                  </a:extLst>
                </a:gridCol>
                <a:gridCol w="2005938">
                  <a:extLst>
                    <a:ext uri="{9D8B030D-6E8A-4147-A177-3AD203B41FA5}">
                      <a16:colId xmlns:a16="http://schemas.microsoft.com/office/drawing/2014/main" val="20008"/>
                    </a:ext>
                  </a:extLst>
                </a:gridCol>
              </a:tblGrid>
              <a:tr h="1038384">
                <a:tc>
                  <a:txBody>
                    <a:bodyPr/>
                    <a:lstStyle/>
                    <a:p>
                      <a:pPr algn="ctr">
                        <a:spcAft>
                          <a:spcPts val="0"/>
                        </a:spcAft>
                      </a:pPr>
                      <a:r>
                        <a:rPr lang="en-US" sz="2000" kern="0" dirty="0">
                          <a:effectLst/>
                          <a:latin typeface="標楷體" pitchFamily="65" charset="-120"/>
                          <a:ea typeface="標楷體" pitchFamily="65" charset="-120"/>
                        </a:rPr>
                        <a:t> </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數學</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生物</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物理</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化學</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第八節</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周六課程</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a:effectLst/>
                          <a:latin typeface="標楷體" pitchFamily="65" charset="-120"/>
                          <a:ea typeface="標楷體" pitchFamily="65" charset="-120"/>
                        </a:rPr>
                        <a:t>寒</a:t>
                      </a:r>
                      <a:r>
                        <a:rPr lang="en-US" sz="2000" kern="0">
                          <a:effectLst/>
                          <a:latin typeface="標楷體" pitchFamily="65" charset="-120"/>
                          <a:ea typeface="標楷體" pitchFamily="65" charset="-120"/>
                        </a:rPr>
                        <a:t>/</a:t>
                      </a:r>
                      <a:r>
                        <a:rPr lang="zh-TW" sz="2000" kern="0">
                          <a:effectLst/>
                          <a:latin typeface="標楷體" pitchFamily="65" charset="-120"/>
                          <a:ea typeface="標楷體" pitchFamily="65" charset="-120"/>
                        </a:rPr>
                        <a:t>暑輔導課</a:t>
                      </a:r>
                      <a:endParaRPr lang="zh-TW" sz="2000" kern="100">
                        <a:effectLst/>
                        <a:latin typeface="標楷體" pitchFamily="65" charset="-120"/>
                        <a:ea typeface="標楷體" pitchFamily="65" charset="-120"/>
                      </a:endParaRPr>
                    </a:p>
                  </a:txBody>
                  <a:tcPr marL="68580" marR="68580" marT="0" marB="0" anchor="ctr"/>
                </a:tc>
                <a:tc>
                  <a:txBody>
                    <a:bodyPr/>
                    <a:lstStyle/>
                    <a:p>
                      <a:pPr>
                        <a:spcAft>
                          <a:spcPts val="0"/>
                        </a:spcAft>
                      </a:pPr>
                      <a:r>
                        <a:rPr lang="zh-TW" sz="2000" kern="0">
                          <a:effectLst/>
                          <a:latin typeface="標楷體" pitchFamily="65" charset="-120"/>
                          <a:ea typeface="標楷體" pitchFamily="65" charset="-120"/>
                        </a:rPr>
                        <a:t>備註</a:t>
                      </a:r>
                      <a:endParaRPr lang="zh-TW" sz="2000" kern="10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0"/>
                  </a:ext>
                </a:extLst>
              </a:tr>
              <a:tr h="924811">
                <a:tc>
                  <a:txBody>
                    <a:bodyPr/>
                    <a:lstStyle/>
                    <a:p>
                      <a:pPr algn="ctr">
                        <a:spcAft>
                          <a:spcPts val="0"/>
                        </a:spcAft>
                      </a:pPr>
                      <a:r>
                        <a:rPr lang="zh-TW" altLang="en-US" sz="2000" kern="0" dirty="0" smtClean="0">
                          <a:effectLst/>
                          <a:latin typeface="標楷體" pitchFamily="65" charset="-120"/>
                          <a:ea typeface="標楷體" pitchFamily="65" charset="-120"/>
                        </a:rPr>
                        <a:t>七</a:t>
                      </a:r>
                      <a:r>
                        <a:rPr lang="zh-TW" sz="2000" kern="0" dirty="0" smtClean="0">
                          <a:effectLst/>
                          <a:latin typeface="標楷體" pitchFamily="65" charset="-120"/>
                          <a:ea typeface="標楷體" pitchFamily="65" charset="-120"/>
                        </a:rPr>
                        <a:t>年級</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a:effectLst/>
                          <a:latin typeface="標楷體" pitchFamily="65" charset="-120"/>
                          <a:ea typeface="標楷體" pitchFamily="65" charset="-120"/>
                        </a:rPr>
                        <a:t>4</a:t>
                      </a:r>
                      <a:endParaRPr lang="zh-TW" sz="2000" kern="10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dirty="0">
                          <a:effectLst/>
                          <a:latin typeface="標楷體" pitchFamily="65" charset="-120"/>
                          <a:ea typeface="標楷體" pitchFamily="65" charset="-120"/>
                        </a:rPr>
                        <a:t>4</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dirty="0">
                          <a:effectLst/>
                          <a:latin typeface="標楷體" pitchFamily="65" charset="-120"/>
                          <a:ea typeface="標楷體" pitchFamily="65" charset="-120"/>
                        </a:rPr>
                        <a:t> </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數學</a:t>
                      </a:r>
                      <a:r>
                        <a:rPr lang="en-US" sz="2000" kern="0" dirty="0">
                          <a:effectLst/>
                          <a:latin typeface="標楷體" pitchFamily="65" charset="-120"/>
                          <a:ea typeface="標楷體" pitchFamily="65" charset="-120"/>
                        </a:rPr>
                        <a:t>+</a:t>
                      </a:r>
                      <a:r>
                        <a:rPr lang="zh-TW" sz="2000" kern="0" dirty="0">
                          <a:effectLst/>
                          <a:latin typeface="標楷體" pitchFamily="65" charset="-120"/>
                          <a:ea typeface="標楷體" pitchFamily="65" charset="-120"/>
                        </a:rPr>
                        <a:t>自然</a:t>
                      </a:r>
                      <a:endParaRPr lang="zh-TW" sz="2000" kern="100" dirty="0">
                        <a:effectLst/>
                        <a:latin typeface="標楷體" pitchFamily="65" charset="-120"/>
                        <a:ea typeface="標楷體" pitchFamily="65" charset="-120"/>
                      </a:endParaRPr>
                    </a:p>
                  </a:txBody>
                  <a:tcPr marL="68580" marR="68580" marT="0" marB="0" anchor="ctr"/>
                </a:tc>
                <a:tc rowSpan="3">
                  <a:txBody>
                    <a:bodyPr/>
                    <a:lstStyle/>
                    <a:p>
                      <a:pPr algn="ctr">
                        <a:spcAft>
                          <a:spcPts val="0"/>
                        </a:spcAft>
                      </a:pPr>
                      <a:r>
                        <a:rPr lang="en-US" sz="2000" kern="0" dirty="0">
                          <a:effectLst/>
                          <a:latin typeface="標楷體" pitchFamily="65" charset="-120"/>
                          <a:ea typeface="標楷體" pitchFamily="65" charset="-120"/>
                        </a:rPr>
                        <a:t>9:00</a:t>
                      </a:r>
                      <a:endParaRPr lang="zh-TW" sz="20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a:t>
                      </a:r>
                      <a:endParaRPr lang="zh-TW" sz="2000" kern="100" dirty="0">
                        <a:effectLst/>
                        <a:latin typeface="標楷體" pitchFamily="65" charset="-120"/>
                        <a:ea typeface="標楷體" pitchFamily="65" charset="-120"/>
                      </a:endParaRPr>
                    </a:p>
                    <a:p>
                      <a:pPr algn="ctr">
                        <a:spcAft>
                          <a:spcPts val="0"/>
                        </a:spcAft>
                      </a:pPr>
                      <a:r>
                        <a:rPr lang="en-US" sz="2000" kern="0" dirty="0">
                          <a:effectLst/>
                          <a:latin typeface="標楷體" pitchFamily="65" charset="-120"/>
                          <a:ea typeface="標楷體" pitchFamily="65" charset="-120"/>
                        </a:rPr>
                        <a:t>12:00</a:t>
                      </a:r>
                      <a:endParaRPr lang="zh-TW" sz="2000" kern="100" dirty="0">
                        <a:effectLst/>
                        <a:latin typeface="標楷體" pitchFamily="65" charset="-120"/>
                        <a:ea typeface="標楷體" pitchFamily="65" charset="-120"/>
                      </a:endParaRPr>
                    </a:p>
                  </a:txBody>
                  <a:tcPr marL="68580" marR="68580" marT="0" marB="0" anchor="ctr"/>
                </a:tc>
                <a:tc rowSpan="3">
                  <a:txBody>
                    <a:bodyPr/>
                    <a:lstStyle/>
                    <a:p>
                      <a:pPr algn="ctr">
                        <a:spcAft>
                          <a:spcPts val="0"/>
                        </a:spcAft>
                      </a:pPr>
                      <a:r>
                        <a:rPr lang="zh-TW" sz="2000" kern="0" dirty="0">
                          <a:effectLst/>
                          <a:latin typeface="標楷體" pitchFamily="65" charset="-120"/>
                          <a:ea typeface="標楷體" pitchFamily="65" charset="-120"/>
                        </a:rPr>
                        <a:t>完全</a:t>
                      </a:r>
                      <a:endParaRPr lang="zh-TW" sz="20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抽離</a:t>
                      </a:r>
                      <a:endParaRPr lang="zh-TW" sz="2000" kern="100" dirty="0">
                        <a:effectLst/>
                        <a:latin typeface="標楷體" pitchFamily="65" charset="-120"/>
                        <a:ea typeface="標楷體" pitchFamily="65" charset="-120"/>
                      </a:endParaRPr>
                    </a:p>
                    <a:p>
                      <a:pPr algn="ctr">
                        <a:spcAft>
                          <a:spcPts val="0"/>
                        </a:spcAft>
                      </a:pPr>
                      <a:r>
                        <a:rPr lang="en-US" sz="2000" kern="0" dirty="0">
                          <a:effectLst/>
                          <a:latin typeface="標楷體" pitchFamily="65" charset="-120"/>
                          <a:ea typeface="標楷體" pitchFamily="65" charset="-120"/>
                        </a:rPr>
                        <a:t> </a:t>
                      </a:r>
                      <a:endParaRPr lang="zh-TW" sz="20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獨自</a:t>
                      </a:r>
                      <a:endParaRPr lang="zh-TW" sz="2000" kern="100" dirty="0">
                        <a:effectLst/>
                        <a:latin typeface="標楷體" pitchFamily="65" charset="-120"/>
                        <a:ea typeface="標楷體" pitchFamily="65" charset="-120"/>
                      </a:endParaRPr>
                    </a:p>
                    <a:p>
                      <a:pPr algn="ctr">
                        <a:spcAft>
                          <a:spcPts val="0"/>
                        </a:spcAft>
                      </a:pPr>
                      <a:r>
                        <a:rPr lang="zh-TW" sz="2000" kern="0" dirty="0">
                          <a:effectLst/>
                          <a:latin typeface="標楷體" pitchFamily="65" charset="-120"/>
                          <a:ea typeface="標楷體" pitchFamily="65" charset="-120"/>
                        </a:rPr>
                        <a:t>成班</a:t>
                      </a:r>
                      <a:endParaRPr lang="zh-TW" sz="2000" kern="100" dirty="0">
                        <a:effectLst/>
                        <a:latin typeface="標楷體" pitchFamily="65" charset="-120"/>
                        <a:ea typeface="標楷體" pitchFamily="65" charset="-120"/>
                      </a:endParaRPr>
                    </a:p>
                  </a:txBody>
                  <a:tcPr marL="68580" marR="68580" marT="0" marB="0" anchor="ctr"/>
                </a:tc>
                <a:tc rowSpan="3">
                  <a:txBody>
                    <a:bodyPr/>
                    <a:lstStyle/>
                    <a:p>
                      <a:pPr marL="342900" lvl="0" indent="-342900">
                        <a:spcAft>
                          <a:spcPts val="0"/>
                        </a:spcAft>
                        <a:buFont typeface="+mj-lt"/>
                        <a:buAutoNum type="arabicPeriod"/>
                      </a:pPr>
                      <a:r>
                        <a:rPr lang="zh-TW" sz="2000" kern="0" dirty="0">
                          <a:effectLst/>
                          <a:latin typeface="標楷體" pitchFamily="65" charset="-120"/>
                          <a:ea typeface="標楷體" pitchFamily="65" charset="-120"/>
                        </a:rPr>
                        <a:t>獨立研究為選修</a:t>
                      </a:r>
                      <a:r>
                        <a:rPr lang="zh-TW" sz="2000" kern="0" dirty="0" smtClean="0">
                          <a:effectLst/>
                          <a:latin typeface="標楷體" pitchFamily="65" charset="-120"/>
                          <a:ea typeface="標楷體" pitchFamily="65" charset="-120"/>
                        </a:rPr>
                        <a:t>課程</a:t>
                      </a:r>
                      <a:endParaRPr lang="zh-TW" sz="2000" kern="100" dirty="0">
                        <a:effectLst/>
                        <a:latin typeface="標楷體" pitchFamily="65" charset="-120"/>
                        <a:ea typeface="標楷體" pitchFamily="65" charset="-120"/>
                      </a:endParaRPr>
                    </a:p>
                    <a:p>
                      <a:pPr marL="342900" lvl="0" indent="-342900">
                        <a:spcAft>
                          <a:spcPts val="0"/>
                        </a:spcAft>
                        <a:buFont typeface="+mj-lt"/>
                        <a:buAutoNum type="arabicPeriod"/>
                      </a:pPr>
                      <a:r>
                        <a:rPr lang="zh-TW" sz="2000" kern="0" dirty="0">
                          <a:effectLst/>
                          <a:latin typeface="標楷體" pitchFamily="65" charset="-120"/>
                          <a:ea typeface="標楷體" pitchFamily="65" charset="-120"/>
                        </a:rPr>
                        <a:t>增加時數以抽離彈性課程</a:t>
                      </a:r>
                      <a:r>
                        <a:rPr lang="zh-TW" sz="2000" kern="0" dirty="0" smtClean="0">
                          <a:effectLst/>
                          <a:latin typeface="標楷體" pitchFamily="65" charset="-120"/>
                          <a:ea typeface="標楷體" pitchFamily="65" charset="-120"/>
                        </a:rPr>
                        <a:t>為主</a:t>
                      </a:r>
                      <a:endParaRPr lang="en-US" altLang="zh-TW" sz="2000" kern="0" dirty="0" smtClean="0">
                        <a:effectLst/>
                        <a:latin typeface="標楷體" pitchFamily="65" charset="-120"/>
                        <a:ea typeface="標楷體" pitchFamily="65" charset="-120"/>
                      </a:endParaRPr>
                    </a:p>
                    <a:p>
                      <a:pPr marL="342900" lvl="0" indent="-342900">
                        <a:spcAft>
                          <a:spcPts val="0"/>
                        </a:spcAft>
                        <a:buFont typeface="+mj-lt"/>
                        <a:buAutoNum type="arabicPeriod"/>
                      </a:pPr>
                      <a:r>
                        <a:rPr lang="zh-TW" altLang="en-US" sz="2000" kern="0" dirty="0" smtClean="0">
                          <a:effectLst/>
                          <a:latin typeface="標楷體" pitchFamily="65" charset="-120"/>
                          <a:ea typeface="標楷體" pitchFamily="65" charset="-120"/>
                          <a:cs typeface="Times New Roman"/>
                        </a:rPr>
                        <a:t>每學期兩次校內評量測驗</a:t>
                      </a:r>
                      <a:r>
                        <a:rPr lang="en-US" altLang="zh-TW" sz="2000" kern="0" dirty="0" smtClean="0">
                          <a:effectLst/>
                          <a:latin typeface="標楷體" pitchFamily="65" charset="-120"/>
                          <a:ea typeface="標楷體" pitchFamily="65" charset="-120"/>
                          <a:cs typeface="Times New Roman"/>
                        </a:rPr>
                        <a:t>(</a:t>
                      </a:r>
                      <a:r>
                        <a:rPr lang="zh-TW" altLang="en-US" sz="2000" kern="0" dirty="0" smtClean="0">
                          <a:effectLst/>
                          <a:latin typeface="標楷體" pitchFamily="65" charset="-120"/>
                          <a:ea typeface="標楷體" pitchFamily="65" charset="-120"/>
                          <a:cs typeface="Times New Roman"/>
                        </a:rPr>
                        <a:t>期中、期末</a:t>
                      </a:r>
                      <a:r>
                        <a:rPr lang="en-US" altLang="zh-TW" sz="2000" kern="0" dirty="0" smtClean="0">
                          <a:effectLst/>
                          <a:latin typeface="標楷體" pitchFamily="65" charset="-120"/>
                          <a:ea typeface="標楷體" pitchFamily="65" charset="-120"/>
                          <a:cs typeface="Times New Roman"/>
                        </a:rPr>
                        <a:t>)</a:t>
                      </a:r>
                      <a:endParaRPr lang="zh-TW" sz="2000" kern="100" dirty="0">
                        <a:effectLst/>
                        <a:latin typeface="標楷體" pitchFamily="65" charset="-120"/>
                        <a:ea typeface="標楷體" pitchFamily="65" charset="-120"/>
                        <a:cs typeface="Times New Roman"/>
                      </a:endParaRPr>
                    </a:p>
                  </a:txBody>
                  <a:tcPr marL="68580" marR="68580" marT="0" marB="0" anchor="ctr"/>
                </a:tc>
                <a:extLst>
                  <a:ext uri="{0D108BD9-81ED-4DB2-BD59-A6C34878D82A}">
                    <a16:rowId xmlns:a16="http://schemas.microsoft.com/office/drawing/2014/main" val="10001"/>
                  </a:ext>
                </a:extLst>
              </a:tr>
              <a:tr h="926615">
                <a:tc>
                  <a:txBody>
                    <a:bodyPr/>
                    <a:lstStyle/>
                    <a:p>
                      <a:pPr algn="ctr">
                        <a:spcAft>
                          <a:spcPts val="0"/>
                        </a:spcAft>
                      </a:pPr>
                      <a:r>
                        <a:rPr lang="zh-TW" altLang="en-US" sz="2000" kern="0" dirty="0">
                          <a:effectLst/>
                          <a:latin typeface="標楷體" pitchFamily="65" charset="-120"/>
                          <a:ea typeface="標楷體" pitchFamily="65" charset="-120"/>
                        </a:rPr>
                        <a:t>八</a:t>
                      </a:r>
                      <a:r>
                        <a:rPr lang="zh-TW" sz="2000" kern="0" dirty="0" smtClean="0">
                          <a:effectLst/>
                          <a:latin typeface="標楷體" pitchFamily="65" charset="-120"/>
                          <a:ea typeface="標楷體" pitchFamily="65" charset="-120"/>
                        </a:rPr>
                        <a:t>年級</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a:effectLst/>
                          <a:latin typeface="標楷體" pitchFamily="65" charset="-120"/>
                          <a:ea typeface="標楷體" pitchFamily="65" charset="-120"/>
                        </a:rPr>
                        <a:t>4</a:t>
                      </a:r>
                      <a:endParaRPr lang="zh-TW" sz="2000" kern="10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a:effectLst/>
                          <a:latin typeface="標楷體" pitchFamily="65" charset="-120"/>
                          <a:ea typeface="標楷體" pitchFamily="65" charset="-120"/>
                        </a:rPr>
                        <a:t> </a:t>
                      </a:r>
                      <a:endParaRPr lang="zh-TW" sz="2000" kern="10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dirty="0">
                          <a:effectLst/>
                          <a:latin typeface="標楷體" pitchFamily="65" charset="-120"/>
                          <a:ea typeface="標楷體" pitchFamily="65" charset="-120"/>
                        </a:rPr>
                        <a:t>3</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a:effectLst/>
                          <a:latin typeface="標楷體" pitchFamily="65" charset="-120"/>
                          <a:ea typeface="標楷體" pitchFamily="65" charset="-120"/>
                        </a:rPr>
                        <a:t>3</a:t>
                      </a:r>
                      <a:endParaRPr lang="zh-TW" sz="2000" kern="10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數學</a:t>
                      </a:r>
                      <a:r>
                        <a:rPr lang="en-US" sz="2000" kern="0" dirty="0">
                          <a:effectLst/>
                          <a:latin typeface="標楷體" pitchFamily="65" charset="-120"/>
                          <a:ea typeface="標楷體" pitchFamily="65" charset="-120"/>
                        </a:rPr>
                        <a:t>+</a:t>
                      </a:r>
                      <a:r>
                        <a:rPr lang="zh-TW" sz="2000" kern="0" dirty="0">
                          <a:effectLst/>
                          <a:latin typeface="標楷體" pitchFamily="65" charset="-120"/>
                          <a:ea typeface="標楷體" pitchFamily="65" charset="-120"/>
                        </a:rPr>
                        <a:t>自然</a:t>
                      </a:r>
                      <a:endParaRPr lang="zh-TW" sz="2000" kern="100" dirty="0">
                        <a:effectLst/>
                        <a:latin typeface="標楷體" pitchFamily="65" charset="-120"/>
                        <a:ea typeface="標楷體" pitchFamily="65" charset="-120"/>
                      </a:endParaRPr>
                    </a:p>
                  </a:txBody>
                  <a:tcPr marL="68580" marR="685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1214646">
                <a:tc>
                  <a:txBody>
                    <a:bodyPr/>
                    <a:lstStyle/>
                    <a:p>
                      <a:pPr algn="ctr">
                        <a:spcAft>
                          <a:spcPts val="0"/>
                        </a:spcAft>
                      </a:pPr>
                      <a:r>
                        <a:rPr lang="zh-TW" altLang="en-US" sz="2000" kern="0" dirty="0">
                          <a:effectLst/>
                          <a:latin typeface="標楷體" pitchFamily="65" charset="-120"/>
                          <a:ea typeface="標楷體" pitchFamily="65" charset="-120"/>
                        </a:rPr>
                        <a:t>九</a:t>
                      </a:r>
                      <a:r>
                        <a:rPr lang="zh-TW" sz="2000" kern="0" dirty="0" smtClean="0">
                          <a:effectLst/>
                          <a:latin typeface="標楷體" pitchFamily="65" charset="-120"/>
                          <a:ea typeface="標楷體" pitchFamily="65" charset="-120"/>
                        </a:rPr>
                        <a:t>年級</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a:effectLst/>
                          <a:latin typeface="標楷體" pitchFamily="65" charset="-120"/>
                          <a:ea typeface="標楷體" pitchFamily="65" charset="-120"/>
                        </a:rPr>
                        <a:t>4</a:t>
                      </a:r>
                      <a:endParaRPr lang="zh-TW" sz="2000" kern="10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a:effectLst/>
                          <a:latin typeface="標楷體" pitchFamily="65" charset="-120"/>
                          <a:ea typeface="標楷體" pitchFamily="65" charset="-120"/>
                        </a:rPr>
                        <a:t>1</a:t>
                      </a:r>
                      <a:endParaRPr lang="zh-TW" sz="2000" kern="10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dirty="0">
                          <a:effectLst/>
                          <a:latin typeface="標楷體" pitchFamily="65" charset="-120"/>
                          <a:ea typeface="標楷體" pitchFamily="65" charset="-120"/>
                        </a:rPr>
                        <a:t>3</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en-US" sz="2000" kern="0" dirty="0">
                          <a:effectLst/>
                          <a:latin typeface="標楷體" pitchFamily="65" charset="-120"/>
                          <a:ea typeface="標楷體" pitchFamily="65" charset="-120"/>
                        </a:rPr>
                        <a:t>3</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2000" kern="0" dirty="0">
                          <a:effectLst/>
                          <a:latin typeface="標楷體" pitchFamily="65" charset="-120"/>
                          <a:ea typeface="標楷體" pitchFamily="65" charset="-120"/>
                        </a:rPr>
                        <a:t>數學</a:t>
                      </a:r>
                      <a:r>
                        <a:rPr lang="en-US" sz="2000" kern="0" dirty="0">
                          <a:effectLst/>
                          <a:latin typeface="標楷體" pitchFamily="65" charset="-120"/>
                          <a:ea typeface="標楷體" pitchFamily="65" charset="-120"/>
                        </a:rPr>
                        <a:t>+</a:t>
                      </a:r>
                      <a:r>
                        <a:rPr lang="zh-TW" sz="2000" kern="0" dirty="0">
                          <a:effectLst/>
                          <a:latin typeface="標楷體" pitchFamily="65" charset="-120"/>
                          <a:ea typeface="標楷體" pitchFamily="65" charset="-120"/>
                        </a:rPr>
                        <a:t>自然</a:t>
                      </a:r>
                      <a:endParaRPr lang="zh-TW" sz="2000" kern="100" dirty="0">
                        <a:effectLst/>
                        <a:latin typeface="標楷體" pitchFamily="65" charset="-120"/>
                        <a:ea typeface="標楷體" pitchFamily="65" charset="-120"/>
                      </a:endParaRPr>
                    </a:p>
                  </a:txBody>
                  <a:tcPr marL="68580" marR="685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0301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124744"/>
            <a:ext cx="8335838" cy="5052219"/>
          </a:xfrm>
        </p:spPr>
        <p:txBody>
          <a:bodyPr>
            <a:normAutofit fontScale="55000" lnSpcReduction="20000"/>
          </a:bodyPr>
          <a:lstStyle/>
          <a:p>
            <a:pPr>
              <a:buNone/>
            </a:pPr>
            <a:r>
              <a:rPr lang="zh-TW" altLang="en-US" sz="4500" u="sng" dirty="0" smtClean="0">
                <a:latin typeface="標楷體" pitchFamily="65" charset="-120"/>
                <a:ea typeface="標楷體" pitchFamily="65" charset="-120"/>
              </a:rPr>
              <a:t>必修課程</a:t>
            </a:r>
            <a:endParaRPr lang="en-US" altLang="zh-TW" sz="4500" u="sng" dirty="0" smtClean="0">
              <a:latin typeface="標楷體" pitchFamily="65" charset="-120"/>
              <a:ea typeface="標楷體" pitchFamily="65" charset="-120"/>
            </a:endParaRPr>
          </a:p>
          <a:p>
            <a:pPr>
              <a:buNone/>
            </a:pPr>
            <a:r>
              <a:rPr lang="zh-TW" altLang="en-US" sz="4500" dirty="0" smtClean="0">
                <a:latin typeface="標楷體" pitchFamily="65" charset="-120"/>
                <a:ea typeface="標楷體" pitchFamily="65" charset="-120"/>
              </a:rPr>
              <a:t>◆數理抽離分組上課</a:t>
            </a:r>
            <a:endParaRPr lang="en-US" altLang="zh-TW" sz="4500" dirty="0" smtClean="0">
              <a:latin typeface="標楷體" pitchFamily="65" charset="-120"/>
              <a:ea typeface="標楷體" pitchFamily="65" charset="-120"/>
            </a:endParaRPr>
          </a:p>
          <a:p>
            <a:pPr>
              <a:buNone/>
            </a:pPr>
            <a:r>
              <a:rPr lang="zh-TW" altLang="en-US" sz="4500" dirty="0" smtClean="0">
                <a:latin typeface="標楷體" pitchFamily="65" charset="-120"/>
                <a:ea typeface="標楷體" pitchFamily="65" charset="-120"/>
              </a:rPr>
              <a:t>◆第八節輔導課</a:t>
            </a: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數</a:t>
            </a:r>
            <a:r>
              <a:rPr lang="en-US" altLang="zh-TW" sz="4500" dirty="0" smtClean="0">
                <a:latin typeface="標楷體" pitchFamily="65" charset="-120"/>
                <a:ea typeface="標楷體" pitchFamily="65" charset="-120"/>
              </a:rPr>
              <a:t>1</a:t>
            </a:r>
            <a:r>
              <a:rPr lang="zh-TW" altLang="en-US" sz="4500" dirty="0" smtClean="0">
                <a:latin typeface="標楷體" pitchFamily="65" charset="-120"/>
                <a:ea typeface="標楷體" pitchFamily="65" charset="-120"/>
              </a:rPr>
              <a:t>、理</a:t>
            </a:r>
            <a:r>
              <a:rPr lang="en-US" altLang="zh-TW" sz="4500" dirty="0" smtClean="0">
                <a:latin typeface="標楷體" pitchFamily="65" charset="-120"/>
                <a:ea typeface="標楷體" pitchFamily="65" charset="-120"/>
              </a:rPr>
              <a:t>1)</a:t>
            </a:r>
          </a:p>
          <a:p>
            <a:pPr>
              <a:buNone/>
            </a:pPr>
            <a:r>
              <a:rPr lang="en-US" altLang="zh-TW" sz="4500" dirty="0">
                <a:latin typeface="標楷體" pitchFamily="65" charset="-120"/>
                <a:ea typeface="標楷體" pitchFamily="65" charset="-120"/>
              </a:rPr>
              <a:t>◆</a:t>
            </a:r>
            <a:r>
              <a:rPr lang="zh-TW" altLang="en-US" sz="4500" dirty="0">
                <a:latin typeface="標楷體" pitchFamily="65" charset="-120"/>
                <a:ea typeface="標楷體" pitchFamily="65" charset="-120"/>
              </a:rPr>
              <a:t>寒暑假輔導課</a:t>
            </a: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八、</a:t>
            </a:r>
            <a:r>
              <a:rPr lang="zh-TW" altLang="en-US" sz="4500" dirty="0">
                <a:latin typeface="標楷體" pitchFamily="65" charset="-120"/>
                <a:ea typeface="標楷體" pitchFamily="65" charset="-120"/>
              </a:rPr>
              <a:t>九</a:t>
            </a:r>
            <a:r>
              <a:rPr lang="zh-TW" altLang="en-US" sz="4500" dirty="0" smtClean="0">
                <a:latin typeface="標楷體" pitchFamily="65" charset="-120"/>
                <a:ea typeface="標楷體" pitchFamily="65" charset="-120"/>
              </a:rPr>
              <a:t>年級，</a:t>
            </a:r>
            <a:r>
              <a:rPr lang="en-US" altLang="zh-TW" sz="4500" dirty="0" smtClean="0">
                <a:latin typeface="標楷體" pitchFamily="65" charset="-120"/>
                <a:ea typeface="標楷體" pitchFamily="65" charset="-120"/>
              </a:rPr>
              <a:t>)</a:t>
            </a:r>
            <a:endParaRPr lang="en-US" altLang="zh-TW" sz="4500" dirty="0" smtClean="0">
              <a:latin typeface="標楷體" pitchFamily="65" charset="-120"/>
              <a:ea typeface="標楷體" pitchFamily="65" charset="-120"/>
            </a:endParaRPr>
          </a:p>
          <a:p>
            <a:pPr>
              <a:buNone/>
            </a:pP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校內評量測驗</a:t>
            </a: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期中、期末</a:t>
            </a:r>
            <a:r>
              <a:rPr lang="en-US" altLang="zh-TW" sz="4500" dirty="0" smtClean="0">
                <a:latin typeface="標楷體" pitchFamily="65" charset="-120"/>
                <a:ea typeface="標楷體" pitchFamily="65" charset="-120"/>
              </a:rPr>
              <a:t>)</a:t>
            </a:r>
            <a:endParaRPr lang="en-US" altLang="zh-TW" sz="4500" dirty="0">
              <a:latin typeface="標楷體" pitchFamily="65" charset="-120"/>
              <a:ea typeface="標楷體" pitchFamily="65" charset="-120"/>
            </a:endParaRPr>
          </a:p>
          <a:p>
            <a:pPr>
              <a:buNone/>
            </a:pPr>
            <a:endParaRPr lang="en-US" altLang="zh-TW" sz="4500" dirty="0" smtClean="0">
              <a:latin typeface="標楷體" pitchFamily="65" charset="-120"/>
              <a:ea typeface="標楷體" pitchFamily="65" charset="-120"/>
            </a:endParaRPr>
          </a:p>
          <a:p>
            <a:pPr>
              <a:buNone/>
            </a:pPr>
            <a:r>
              <a:rPr lang="zh-TW" altLang="en-US" sz="4500" u="sng" dirty="0" smtClean="0">
                <a:latin typeface="標楷體" pitchFamily="65" charset="-120"/>
                <a:ea typeface="標楷體" pitchFamily="65" charset="-120"/>
              </a:rPr>
              <a:t>選修課程</a:t>
            </a:r>
            <a:endParaRPr lang="en-US" altLang="zh-TW" sz="4500" u="sng" dirty="0" smtClean="0">
              <a:latin typeface="標楷體" pitchFamily="65" charset="-120"/>
              <a:ea typeface="標楷體" pitchFamily="65" charset="-120"/>
            </a:endParaRPr>
          </a:p>
          <a:p>
            <a:pPr>
              <a:buNone/>
            </a:pPr>
            <a:r>
              <a:rPr lang="en-US" altLang="zh-TW" sz="4500" dirty="0">
                <a:latin typeface="標楷體" pitchFamily="65" charset="-120"/>
                <a:ea typeface="標楷體" pitchFamily="65" charset="-120"/>
              </a:rPr>
              <a:t>◆</a:t>
            </a:r>
            <a:r>
              <a:rPr lang="zh-TW" altLang="en-US" sz="4500" dirty="0">
                <a:latin typeface="標楷體" pitchFamily="65" charset="-120"/>
                <a:ea typeface="標楷體" pitchFamily="65" charset="-120"/>
              </a:rPr>
              <a:t>週六半天資優方案課程</a:t>
            </a:r>
            <a:r>
              <a:rPr lang="en-US" altLang="zh-TW" sz="4500" dirty="0">
                <a:latin typeface="標楷體" pitchFamily="65" charset="-120"/>
                <a:ea typeface="標楷體" pitchFamily="65" charset="-120"/>
              </a:rPr>
              <a:t>(</a:t>
            </a:r>
            <a:r>
              <a:rPr lang="zh-TW" altLang="en-US" sz="4500" dirty="0">
                <a:latin typeface="標楷體" pitchFamily="65" charset="-120"/>
                <a:ea typeface="標楷體" pitchFamily="65" charset="-120"/>
              </a:rPr>
              <a:t>延伸</a:t>
            </a:r>
            <a:r>
              <a:rPr lang="zh-TW" altLang="en-US" sz="4500" dirty="0" smtClean="0">
                <a:latin typeface="標楷體" pitchFamily="65" charset="-120"/>
                <a:ea typeface="標楷體" pitchFamily="65" charset="-120"/>
              </a:rPr>
              <a:t>課程、</a:t>
            </a:r>
            <a:r>
              <a:rPr lang="zh-TW" altLang="en-US" sz="4800" dirty="0" smtClean="0">
                <a:latin typeface="標楷體"/>
                <a:ea typeface="標楷體"/>
              </a:rPr>
              <a:t>專家</a:t>
            </a:r>
            <a:r>
              <a:rPr lang="zh-TW" altLang="en-US" sz="4800" dirty="0">
                <a:latin typeface="標楷體"/>
                <a:ea typeface="標楷體"/>
              </a:rPr>
              <a:t>學者</a:t>
            </a:r>
            <a:r>
              <a:rPr lang="zh-TW" altLang="en-US" sz="4800" dirty="0" smtClean="0">
                <a:latin typeface="標楷體"/>
                <a:ea typeface="標楷體"/>
              </a:rPr>
              <a:t>授課演講</a:t>
            </a:r>
            <a:r>
              <a:rPr lang="en-US" altLang="zh-TW" sz="4500" dirty="0" smtClean="0">
                <a:latin typeface="標楷體" pitchFamily="65" charset="-120"/>
                <a:ea typeface="標楷體" pitchFamily="65" charset="-120"/>
              </a:rPr>
              <a:t>)</a:t>
            </a:r>
            <a:endParaRPr lang="en-US" altLang="zh-TW" sz="4500" dirty="0">
              <a:latin typeface="標楷體" pitchFamily="65" charset="-120"/>
              <a:ea typeface="標楷體" pitchFamily="65" charset="-120"/>
            </a:endParaRPr>
          </a:p>
          <a:p>
            <a:pPr>
              <a:buNone/>
            </a:pP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獨立研究課程</a:t>
            </a: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一週</a:t>
            </a:r>
            <a:r>
              <a:rPr lang="en-US" altLang="zh-TW" sz="4500" dirty="0" smtClean="0">
                <a:latin typeface="標楷體" pitchFamily="65" charset="-120"/>
                <a:ea typeface="標楷體" pitchFamily="65" charset="-120"/>
              </a:rPr>
              <a:t>2</a:t>
            </a:r>
            <a:r>
              <a:rPr lang="zh-TW" altLang="en-US" sz="4500" dirty="0" smtClean="0">
                <a:latin typeface="標楷體" pitchFamily="65" charset="-120"/>
                <a:ea typeface="標楷體" pitchFamily="65" charset="-120"/>
              </a:rPr>
              <a:t>節</a:t>
            </a:r>
            <a:r>
              <a:rPr lang="en-US" altLang="zh-TW" sz="4500" dirty="0" smtClean="0">
                <a:latin typeface="標楷體" pitchFamily="65" charset="-120"/>
                <a:ea typeface="標楷體" pitchFamily="65" charset="-120"/>
              </a:rPr>
              <a:t>)</a:t>
            </a:r>
          </a:p>
          <a:p>
            <a:pPr>
              <a:buNone/>
            </a:pPr>
            <a:r>
              <a:rPr lang="en-US" altLang="zh-TW" sz="4500" dirty="0" smtClean="0">
                <a:latin typeface="標楷體" pitchFamily="65" charset="-120"/>
                <a:ea typeface="標楷體" pitchFamily="65" charset="-120"/>
              </a:rPr>
              <a:t>◆</a:t>
            </a:r>
            <a:r>
              <a:rPr lang="zh-TW" altLang="en-US" sz="4500" dirty="0">
                <a:latin typeface="標楷體" pitchFamily="65" charset="-120"/>
                <a:ea typeface="標楷體" pitchFamily="65" charset="-120"/>
              </a:rPr>
              <a:t>寒暑</a:t>
            </a:r>
            <a:r>
              <a:rPr lang="zh-TW" altLang="en-US" sz="4500" dirty="0" smtClean="0">
                <a:latin typeface="標楷體" pitchFamily="65" charset="-120"/>
                <a:ea typeface="標楷體" pitchFamily="65" charset="-120"/>
              </a:rPr>
              <a:t>假</a:t>
            </a:r>
            <a:r>
              <a:rPr lang="zh-TW" altLang="en-US" sz="4500" dirty="0">
                <a:latin typeface="標楷體" pitchFamily="65" charset="-120"/>
                <a:ea typeface="標楷體" pitchFamily="65" charset="-120"/>
              </a:rPr>
              <a:t>營隊</a:t>
            </a: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生物營</a:t>
            </a:r>
            <a:r>
              <a:rPr lang="zh-TW" altLang="en-US" sz="4500" dirty="0">
                <a:latin typeface="標楷體" pitchFamily="65" charset="-120"/>
                <a:ea typeface="標楷體" pitchFamily="65" charset="-120"/>
              </a:rPr>
              <a:t>、</a:t>
            </a:r>
            <a:r>
              <a:rPr lang="zh-TW" altLang="en-US" sz="4500" dirty="0" smtClean="0">
                <a:latin typeface="標楷體" pitchFamily="65" charset="-120"/>
                <a:ea typeface="標楷體" pitchFamily="65" charset="-120"/>
              </a:rPr>
              <a:t>數學</a:t>
            </a:r>
            <a:r>
              <a:rPr lang="zh-TW" altLang="en-US" sz="4500" dirty="0" smtClean="0">
                <a:latin typeface="標楷體" pitchFamily="65" charset="-120"/>
                <a:ea typeface="標楷體" pitchFamily="65" charset="-120"/>
              </a:rPr>
              <a:t>營、科學營</a:t>
            </a:r>
            <a:r>
              <a:rPr lang="en-US" altLang="zh-TW" sz="4500" dirty="0" smtClean="0">
                <a:latin typeface="標楷體" pitchFamily="65" charset="-120"/>
                <a:ea typeface="標楷體" pitchFamily="65" charset="-120"/>
              </a:rPr>
              <a:t>)</a:t>
            </a:r>
          </a:p>
          <a:p>
            <a:pPr>
              <a:buNone/>
            </a:pPr>
            <a:r>
              <a:rPr lang="en-US" altLang="zh-TW" sz="4500" dirty="0" smtClean="0">
                <a:latin typeface="標楷體" pitchFamily="65" charset="-120"/>
                <a:ea typeface="標楷體" pitchFamily="65" charset="-120"/>
              </a:rPr>
              <a:t>◆</a:t>
            </a:r>
            <a:r>
              <a:rPr lang="zh-TW" altLang="en-US" sz="4500" dirty="0">
                <a:latin typeface="標楷體" pitchFamily="65" charset="-120"/>
                <a:ea typeface="標楷體" pitchFamily="65" charset="-120"/>
              </a:rPr>
              <a:t>校</a:t>
            </a:r>
            <a:r>
              <a:rPr lang="zh-TW" altLang="en-US" sz="4500" dirty="0" smtClean="0">
                <a:latin typeface="標楷體" pitchFamily="65" charset="-120"/>
                <a:ea typeface="標楷體" pitchFamily="65" charset="-120"/>
              </a:rPr>
              <a:t>外競賽</a:t>
            </a:r>
            <a:endParaRPr lang="en-US" altLang="zh-TW" sz="4500" dirty="0" smtClean="0">
              <a:latin typeface="標楷體" pitchFamily="65" charset="-120"/>
              <a:ea typeface="標楷體" pitchFamily="65" charset="-120"/>
            </a:endParaRPr>
          </a:p>
          <a:p>
            <a:pPr>
              <a:buNone/>
            </a:pPr>
            <a:r>
              <a:rPr lang="en-US" altLang="zh-TW" sz="4500" dirty="0" smtClean="0">
                <a:latin typeface="標楷體" pitchFamily="65" charset="-120"/>
                <a:ea typeface="標楷體" pitchFamily="65" charset="-120"/>
              </a:rPr>
              <a:t>◆</a:t>
            </a:r>
            <a:r>
              <a:rPr lang="zh-TW" altLang="en-US" sz="4500" dirty="0" smtClean="0">
                <a:latin typeface="標楷體" pitchFamily="65" charset="-120"/>
                <a:ea typeface="標楷體" pitchFamily="65" charset="-120"/>
              </a:rPr>
              <a:t>校外參訪</a:t>
            </a:r>
            <a:endParaRPr lang="en-US" altLang="zh-TW" sz="4500" dirty="0">
              <a:latin typeface="標楷體" pitchFamily="65" charset="-120"/>
              <a:ea typeface="標楷體" pitchFamily="65" charset="-120"/>
            </a:endParaRPr>
          </a:p>
          <a:p>
            <a:pPr>
              <a:buNone/>
            </a:pPr>
            <a:endParaRPr lang="en-US" altLang="zh-TW" sz="2800" dirty="0">
              <a:latin typeface="標楷體" pitchFamily="65" charset="-120"/>
              <a:ea typeface="標楷體" pitchFamily="65" charset="-120"/>
            </a:endParaRPr>
          </a:p>
          <a:p>
            <a:pPr>
              <a:buNone/>
            </a:pPr>
            <a:endParaRPr lang="en-US" altLang="zh-TW" sz="2800" dirty="0" smtClean="0">
              <a:latin typeface="標楷體" pitchFamily="65" charset="-120"/>
              <a:ea typeface="標楷體" pitchFamily="65" charset="-120"/>
            </a:endParaRPr>
          </a:p>
          <a:p>
            <a:pPr>
              <a:buNone/>
            </a:pPr>
            <a:endParaRPr lang="zh-TW" altLang="en-US" sz="2800" dirty="0"/>
          </a:p>
        </p:txBody>
      </p:sp>
      <p:sp>
        <p:nvSpPr>
          <p:cNvPr id="4" name="矩形 3"/>
          <p:cNvSpPr/>
          <p:nvPr/>
        </p:nvSpPr>
        <p:spPr>
          <a:xfrm>
            <a:off x="729927" y="404664"/>
            <a:ext cx="7160935" cy="584775"/>
          </a:xfrm>
          <a:prstGeom prst="rect">
            <a:avLst/>
          </a:prstGeom>
          <a:noFill/>
        </p:spPr>
        <p:txBody>
          <a:bodyPr wrap="none" lIns="91440" tIns="45720" rIns="91440" bIns="45720">
            <a:spAutoFit/>
          </a:bodyPr>
          <a:lstStyle/>
          <a:p>
            <a:pPr algn="ctr"/>
            <a:r>
              <a:rPr lang="en-US" altLang="zh-TW"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r>
              <a:rPr lang="zh-TW" altLang="en-US"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二</a:t>
            </a:r>
            <a:r>
              <a:rPr lang="en-US" altLang="zh-TW"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r>
              <a:rPr lang="zh-TW" altLang="en-US"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整體</a:t>
            </a:r>
            <a:r>
              <a:rPr lang="zh-TW" altLang="en-US"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－數理</a:t>
            </a:r>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資優資源</a:t>
            </a:r>
            <a:r>
              <a:rPr lang="zh-TW" altLang="en-US" sz="32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班之運作方式</a:t>
            </a:r>
            <a:endParaRPr lang="zh-TW" altLang="en-US" sz="3200" b="0" cap="none" spc="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r>
              <a:rPr lang="zh-TW"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三</a:t>
            </a:r>
            <a:r>
              <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 </a:t>
            </a:r>
            <a:r>
              <a:rPr lang="zh-TW"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獨立研究選修</a:t>
            </a:r>
            <a:r>
              <a:rPr lang="en-US"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r>
              <a:rPr lang="zh-TW" altLang="zh-TW"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配合科展</a:t>
            </a:r>
            <a:r>
              <a:rPr lang="en-US" altLang="zh-TW" sz="3600" dirty="0" smtClean="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a:t>
            </a:r>
            <a:endParaRPr lang="zh-TW" altLang="en-US" sz="36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0226781"/>
              </p:ext>
            </p:extLst>
          </p:nvPr>
        </p:nvGraphicFramePr>
        <p:xfrm>
          <a:off x="755576" y="1700808"/>
          <a:ext cx="7344816" cy="3528392"/>
        </p:xfrm>
        <a:graphic>
          <a:graphicData uri="http://schemas.openxmlformats.org/drawingml/2006/table">
            <a:tbl>
              <a:tblPr firstRow="1" firstCol="1" bandRow="1">
                <a:tableStyleId>{5C22544A-7EE6-4342-B048-85BDC9FD1C3A}</a:tableStyleId>
              </a:tblPr>
              <a:tblGrid>
                <a:gridCol w="115212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4968552">
                  <a:extLst>
                    <a:ext uri="{9D8B030D-6E8A-4147-A177-3AD203B41FA5}">
                      <a16:colId xmlns:a16="http://schemas.microsoft.com/office/drawing/2014/main" val="20002"/>
                    </a:ext>
                  </a:extLst>
                </a:gridCol>
              </a:tblGrid>
              <a:tr h="504056">
                <a:tc>
                  <a:txBody>
                    <a:bodyPr/>
                    <a:lstStyle/>
                    <a:p>
                      <a:pPr algn="ctr">
                        <a:spcAft>
                          <a:spcPts val="0"/>
                        </a:spcAft>
                      </a:pPr>
                      <a:r>
                        <a:rPr lang="zh-TW" sz="1800" kern="0" dirty="0">
                          <a:effectLst/>
                          <a:latin typeface="標楷體" pitchFamily="65" charset="-120"/>
                          <a:ea typeface="標楷體" pitchFamily="65" charset="-120"/>
                        </a:rPr>
                        <a:t>科目名稱</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1800" kern="0" dirty="0">
                          <a:effectLst/>
                          <a:latin typeface="標楷體" pitchFamily="65" charset="-120"/>
                          <a:ea typeface="標楷體" pitchFamily="65" charset="-120"/>
                        </a:rPr>
                        <a:t>任課教師</a:t>
                      </a:r>
                      <a:endParaRPr lang="zh-TW" sz="2000" kern="100" dirty="0">
                        <a:effectLst/>
                        <a:latin typeface="標楷體" pitchFamily="65" charset="-120"/>
                        <a:ea typeface="標楷體" pitchFamily="65" charset="-120"/>
                      </a:endParaRPr>
                    </a:p>
                  </a:txBody>
                  <a:tcPr marL="68580" marR="68580" marT="0" marB="0" anchor="ctr"/>
                </a:tc>
                <a:tc>
                  <a:txBody>
                    <a:bodyPr/>
                    <a:lstStyle/>
                    <a:p>
                      <a:pPr algn="ctr">
                        <a:spcAft>
                          <a:spcPts val="0"/>
                        </a:spcAft>
                      </a:pPr>
                      <a:r>
                        <a:rPr lang="zh-TW" sz="1800" kern="0" dirty="0">
                          <a:effectLst/>
                          <a:latin typeface="標楷體" pitchFamily="65" charset="-120"/>
                          <a:ea typeface="標楷體" pitchFamily="65" charset="-120"/>
                        </a:rPr>
                        <a:t>選修學生</a:t>
                      </a:r>
                      <a:endParaRPr lang="zh-TW" sz="2000" kern="100" dirty="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0"/>
                  </a:ext>
                </a:extLst>
              </a:tr>
              <a:tr h="1008112">
                <a:tc>
                  <a:txBody>
                    <a:bodyPr/>
                    <a:lstStyle/>
                    <a:p>
                      <a:pPr algn="ctr">
                        <a:spcAft>
                          <a:spcPts val="0"/>
                        </a:spcAft>
                      </a:pPr>
                      <a:r>
                        <a:rPr lang="zh-TW" sz="1800" kern="0">
                          <a:effectLst/>
                          <a:latin typeface="標楷體" pitchFamily="65" charset="-120"/>
                          <a:ea typeface="標楷體" pitchFamily="65" charset="-120"/>
                        </a:rPr>
                        <a:t>生物</a:t>
                      </a:r>
                      <a:endParaRPr lang="zh-TW" sz="2000" kern="100">
                        <a:effectLst/>
                        <a:latin typeface="標楷體" pitchFamily="65" charset="-120"/>
                        <a:ea typeface="標楷體" pitchFamily="65" charset="-120"/>
                      </a:endParaRPr>
                    </a:p>
                  </a:txBody>
                  <a:tcPr marL="68580" marR="68580" marT="0" marB="0" anchor="ctr"/>
                </a:tc>
                <a:tc>
                  <a:txBody>
                    <a:bodyPr/>
                    <a:lstStyle/>
                    <a:p>
                      <a:pPr>
                        <a:spcAft>
                          <a:spcPts val="0"/>
                        </a:spcAft>
                      </a:pPr>
                      <a:r>
                        <a:rPr lang="zh-TW" sz="1800" kern="0" dirty="0" smtClean="0">
                          <a:effectLst/>
                          <a:latin typeface="標楷體" pitchFamily="65" charset="-120"/>
                          <a:ea typeface="標楷體" pitchFamily="65" charset="-120"/>
                        </a:rPr>
                        <a:t>闕宏軒</a:t>
                      </a:r>
                      <a:endParaRPr lang="en-US" altLang="zh-TW" sz="1800" kern="0" dirty="0" smtClean="0">
                        <a:effectLst/>
                        <a:latin typeface="標楷體" pitchFamily="65" charset="-120"/>
                        <a:ea typeface="標楷體" pitchFamily="65" charset="-120"/>
                      </a:endParaRPr>
                    </a:p>
                    <a:p>
                      <a:pPr>
                        <a:spcAft>
                          <a:spcPts val="0"/>
                        </a:spcAft>
                      </a:pPr>
                      <a:r>
                        <a:rPr lang="zh-TW" sz="1800" kern="0" dirty="0" smtClean="0">
                          <a:effectLst/>
                          <a:latin typeface="標楷體" pitchFamily="65" charset="-120"/>
                          <a:ea typeface="標楷體" pitchFamily="65" charset="-120"/>
                        </a:rPr>
                        <a:t>林芳如</a:t>
                      </a:r>
                      <a:endParaRPr lang="zh-TW" sz="2000" kern="100" dirty="0">
                        <a:effectLst/>
                        <a:latin typeface="標楷體" pitchFamily="65" charset="-120"/>
                        <a:ea typeface="標楷體" pitchFamily="65" charset="-120"/>
                      </a:endParaRPr>
                    </a:p>
                  </a:txBody>
                  <a:tcPr marL="68580" marR="68580" marT="0" marB="0" anchor="ctr"/>
                </a:tc>
                <a:tc>
                  <a:txBody>
                    <a:bodyPr/>
                    <a:lstStyle/>
                    <a:p>
                      <a:pPr>
                        <a:spcAft>
                          <a:spcPts val="0"/>
                        </a:spcAft>
                      </a:pPr>
                      <a:r>
                        <a:rPr lang="en-US" sz="1800" kern="0" dirty="0">
                          <a:effectLst/>
                          <a:latin typeface="標楷體" pitchFamily="65" charset="-120"/>
                          <a:ea typeface="標楷體" pitchFamily="65" charset="-120"/>
                        </a:rPr>
                        <a:t>808</a:t>
                      </a:r>
                      <a:r>
                        <a:rPr lang="zh-TW" sz="1800" kern="0" dirty="0">
                          <a:effectLst/>
                          <a:latin typeface="標楷體" pitchFamily="65" charset="-120"/>
                          <a:ea typeface="標楷體" pitchFamily="65" charset="-120"/>
                        </a:rPr>
                        <a:t>吳欣晏、</a:t>
                      </a:r>
                      <a:r>
                        <a:rPr lang="en-US" sz="1800" kern="0" dirty="0">
                          <a:effectLst/>
                          <a:latin typeface="標楷體" pitchFamily="65" charset="-120"/>
                          <a:ea typeface="標楷體" pitchFamily="65" charset="-120"/>
                        </a:rPr>
                        <a:t>808</a:t>
                      </a:r>
                      <a:r>
                        <a:rPr lang="zh-TW" sz="1800" kern="0" dirty="0">
                          <a:effectLst/>
                          <a:latin typeface="標楷體" pitchFamily="65" charset="-120"/>
                          <a:ea typeface="標楷體" pitchFamily="65" charset="-120"/>
                        </a:rPr>
                        <a:t>李承綱、</a:t>
                      </a:r>
                      <a:r>
                        <a:rPr lang="en-US" sz="1800" kern="0" dirty="0">
                          <a:effectLst/>
                          <a:latin typeface="標楷體" pitchFamily="65" charset="-120"/>
                          <a:ea typeface="標楷體" pitchFamily="65" charset="-120"/>
                        </a:rPr>
                        <a:t>808</a:t>
                      </a:r>
                      <a:r>
                        <a:rPr lang="zh-TW" sz="1800" kern="0" dirty="0">
                          <a:effectLst/>
                          <a:latin typeface="標楷體" pitchFamily="65" charset="-120"/>
                          <a:ea typeface="標楷體" pitchFamily="65" charset="-120"/>
                        </a:rPr>
                        <a:t>鍾秉言、</a:t>
                      </a:r>
                      <a:r>
                        <a:rPr lang="en-US" sz="1800" kern="0" dirty="0">
                          <a:effectLst/>
                          <a:latin typeface="標楷體" pitchFamily="65" charset="-120"/>
                          <a:ea typeface="標楷體" pitchFamily="65" charset="-120"/>
                        </a:rPr>
                        <a:t>705</a:t>
                      </a:r>
                      <a:r>
                        <a:rPr lang="zh-TW" sz="1800" kern="0" dirty="0">
                          <a:effectLst/>
                          <a:latin typeface="標楷體" pitchFamily="65" charset="-120"/>
                          <a:ea typeface="標楷體" pitchFamily="65" charset="-120"/>
                        </a:rPr>
                        <a:t>雷芷欣</a:t>
                      </a:r>
                      <a:endParaRPr lang="zh-TW" sz="2000" kern="100" dirty="0">
                        <a:effectLst/>
                        <a:latin typeface="標楷體" pitchFamily="65" charset="-120"/>
                        <a:ea typeface="標楷體" pitchFamily="65" charset="-120"/>
                      </a:endParaRPr>
                    </a:p>
                    <a:p>
                      <a:pPr>
                        <a:spcAft>
                          <a:spcPts val="0"/>
                        </a:spcAft>
                      </a:pPr>
                      <a:r>
                        <a:rPr lang="en-US" sz="1800" kern="0" dirty="0">
                          <a:effectLst/>
                          <a:latin typeface="標楷體" pitchFamily="65" charset="-120"/>
                          <a:ea typeface="標楷體" pitchFamily="65" charset="-120"/>
                        </a:rPr>
                        <a:t>705</a:t>
                      </a:r>
                      <a:r>
                        <a:rPr lang="zh-TW" sz="1800" kern="0" dirty="0">
                          <a:effectLst/>
                          <a:latin typeface="標楷體" pitchFamily="65" charset="-120"/>
                          <a:ea typeface="標楷體" pitchFamily="65" charset="-120"/>
                        </a:rPr>
                        <a:t>黃詩晴、</a:t>
                      </a:r>
                      <a:r>
                        <a:rPr lang="en-US" sz="1800" kern="0" dirty="0">
                          <a:effectLst/>
                          <a:latin typeface="標楷體" pitchFamily="65" charset="-120"/>
                          <a:ea typeface="標楷體" pitchFamily="65" charset="-120"/>
                        </a:rPr>
                        <a:t>707</a:t>
                      </a:r>
                      <a:r>
                        <a:rPr lang="zh-TW" sz="1800" kern="0" dirty="0">
                          <a:effectLst/>
                          <a:latin typeface="標楷體" pitchFamily="65" charset="-120"/>
                          <a:ea typeface="標楷體" pitchFamily="65" charset="-120"/>
                        </a:rPr>
                        <a:t>王姵晴</a:t>
                      </a:r>
                      <a:endParaRPr lang="zh-TW" sz="2000" kern="100" dirty="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1"/>
                  </a:ext>
                </a:extLst>
              </a:tr>
              <a:tr h="504056">
                <a:tc>
                  <a:txBody>
                    <a:bodyPr/>
                    <a:lstStyle/>
                    <a:p>
                      <a:pPr algn="ctr">
                        <a:spcAft>
                          <a:spcPts val="0"/>
                        </a:spcAft>
                      </a:pPr>
                      <a:r>
                        <a:rPr lang="zh-TW" sz="1800" kern="0">
                          <a:effectLst/>
                          <a:latin typeface="標楷體" pitchFamily="65" charset="-120"/>
                          <a:ea typeface="標楷體" pitchFamily="65" charset="-120"/>
                        </a:rPr>
                        <a:t>數學</a:t>
                      </a:r>
                      <a:endParaRPr lang="zh-TW" sz="2000" kern="100">
                        <a:effectLst/>
                        <a:latin typeface="標楷體" pitchFamily="65" charset="-120"/>
                        <a:ea typeface="標楷體" pitchFamily="65" charset="-120"/>
                      </a:endParaRPr>
                    </a:p>
                  </a:txBody>
                  <a:tcPr marL="68580" marR="68580" marT="0" marB="0" anchor="ctr"/>
                </a:tc>
                <a:tc>
                  <a:txBody>
                    <a:bodyPr/>
                    <a:lstStyle/>
                    <a:p>
                      <a:pPr>
                        <a:spcAft>
                          <a:spcPts val="0"/>
                        </a:spcAft>
                      </a:pPr>
                      <a:r>
                        <a:rPr lang="zh-TW" sz="1800" kern="0">
                          <a:effectLst/>
                          <a:latin typeface="標楷體" pitchFamily="65" charset="-120"/>
                          <a:ea typeface="標楷體" pitchFamily="65" charset="-120"/>
                        </a:rPr>
                        <a:t>黃雯葇</a:t>
                      </a:r>
                      <a:endParaRPr lang="zh-TW" sz="2000" kern="100">
                        <a:effectLst/>
                        <a:latin typeface="標楷體" pitchFamily="65" charset="-120"/>
                        <a:ea typeface="標楷體" pitchFamily="65" charset="-120"/>
                      </a:endParaRPr>
                    </a:p>
                  </a:txBody>
                  <a:tcPr marL="68580" marR="68580" marT="0" marB="0" anchor="ctr"/>
                </a:tc>
                <a:tc>
                  <a:txBody>
                    <a:bodyPr/>
                    <a:lstStyle/>
                    <a:p>
                      <a:pPr>
                        <a:spcAft>
                          <a:spcPts val="0"/>
                        </a:spcAft>
                      </a:pPr>
                      <a:r>
                        <a:rPr lang="en-US" sz="1800" kern="0" dirty="0">
                          <a:effectLst/>
                          <a:latin typeface="標楷體" pitchFamily="65" charset="-120"/>
                          <a:ea typeface="標楷體" pitchFamily="65" charset="-120"/>
                        </a:rPr>
                        <a:t>801</a:t>
                      </a:r>
                      <a:r>
                        <a:rPr lang="zh-TW" sz="1800" kern="0" dirty="0">
                          <a:effectLst/>
                          <a:latin typeface="標楷體" pitchFamily="65" charset="-120"/>
                          <a:ea typeface="標楷體" pitchFamily="65" charset="-120"/>
                        </a:rPr>
                        <a:t>顏翊安、</a:t>
                      </a:r>
                      <a:r>
                        <a:rPr lang="en-US" sz="1800" kern="0" dirty="0">
                          <a:effectLst/>
                          <a:latin typeface="標楷體" pitchFamily="65" charset="-120"/>
                          <a:ea typeface="標楷體" pitchFamily="65" charset="-120"/>
                        </a:rPr>
                        <a:t>804</a:t>
                      </a:r>
                      <a:r>
                        <a:rPr lang="zh-TW" sz="1800" kern="0" dirty="0">
                          <a:effectLst/>
                          <a:latin typeface="標楷體" pitchFamily="65" charset="-120"/>
                          <a:ea typeface="標楷體" pitchFamily="65" charset="-120"/>
                        </a:rPr>
                        <a:t>林宥安、</a:t>
                      </a:r>
                      <a:r>
                        <a:rPr lang="en-US" sz="1800" kern="0" dirty="0">
                          <a:effectLst/>
                          <a:latin typeface="標楷體" pitchFamily="65" charset="-120"/>
                          <a:ea typeface="標楷體" pitchFamily="65" charset="-120"/>
                        </a:rPr>
                        <a:t>808</a:t>
                      </a:r>
                      <a:r>
                        <a:rPr lang="zh-TW" sz="1800" kern="0" dirty="0">
                          <a:effectLst/>
                          <a:latin typeface="標楷體" pitchFamily="65" charset="-120"/>
                          <a:ea typeface="標楷體" pitchFamily="65" charset="-120"/>
                        </a:rPr>
                        <a:t>劉祐瑋</a:t>
                      </a:r>
                      <a:endParaRPr lang="zh-TW" sz="2000" kern="100" dirty="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2"/>
                  </a:ext>
                </a:extLst>
              </a:tr>
              <a:tr h="1512168">
                <a:tc>
                  <a:txBody>
                    <a:bodyPr/>
                    <a:lstStyle/>
                    <a:p>
                      <a:pPr algn="ctr">
                        <a:spcAft>
                          <a:spcPts val="0"/>
                        </a:spcAft>
                      </a:pPr>
                      <a:r>
                        <a:rPr lang="zh-TW" sz="1800" kern="0">
                          <a:effectLst/>
                          <a:latin typeface="標楷體" pitchFamily="65" charset="-120"/>
                          <a:ea typeface="標楷體" pitchFamily="65" charset="-120"/>
                        </a:rPr>
                        <a:t>自然</a:t>
                      </a:r>
                      <a:endParaRPr lang="zh-TW" sz="2000" kern="100">
                        <a:effectLst/>
                        <a:latin typeface="標楷體" pitchFamily="65" charset="-120"/>
                        <a:ea typeface="標楷體" pitchFamily="65" charset="-120"/>
                      </a:endParaRPr>
                    </a:p>
                  </a:txBody>
                  <a:tcPr marL="68580" marR="68580" marT="0" marB="0" anchor="ctr"/>
                </a:tc>
                <a:tc>
                  <a:txBody>
                    <a:bodyPr/>
                    <a:lstStyle/>
                    <a:p>
                      <a:pPr>
                        <a:spcAft>
                          <a:spcPts val="0"/>
                        </a:spcAft>
                      </a:pPr>
                      <a:r>
                        <a:rPr lang="zh-TW" sz="1800" kern="0" dirty="0" smtClean="0">
                          <a:effectLst/>
                          <a:latin typeface="標楷體" pitchFamily="65" charset="-120"/>
                          <a:ea typeface="標楷體" pitchFamily="65" charset="-120"/>
                        </a:rPr>
                        <a:t>吳銘訓</a:t>
                      </a:r>
                      <a:endParaRPr lang="en-US" altLang="zh-TW" sz="1800" kern="0" dirty="0" smtClean="0">
                        <a:effectLst/>
                        <a:latin typeface="標楷體" pitchFamily="65" charset="-120"/>
                        <a:ea typeface="標楷體" pitchFamily="65" charset="-120"/>
                      </a:endParaRPr>
                    </a:p>
                    <a:p>
                      <a:pPr>
                        <a:spcAft>
                          <a:spcPts val="0"/>
                        </a:spcAft>
                      </a:pPr>
                      <a:r>
                        <a:rPr lang="zh-TW" sz="1800" kern="0" dirty="0" smtClean="0">
                          <a:effectLst/>
                          <a:latin typeface="標楷體" pitchFamily="65" charset="-120"/>
                          <a:ea typeface="標楷體" pitchFamily="65" charset="-120"/>
                        </a:rPr>
                        <a:t>陳正雍</a:t>
                      </a:r>
                      <a:endParaRPr lang="zh-TW" sz="2000" kern="100" dirty="0">
                        <a:effectLst/>
                        <a:latin typeface="標楷體" pitchFamily="65" charset="-120"/>
                        <a:ea typeface="標楷體" pitchFamily="65" charset="-120"/>
                      </a:endParaRPr>
                    </a:p>
                    <a:p>
                      <a:pPr>
                        <a:spcAft>
                          <a:spcPts val="0"/>
                        </a:spcAft>
                      </a:pPr>
                      <a:r>
                        <a:rPr lang="zh-TW" sz="1800" kern="0" dirty="0">
                          <a:effectLst/>
                          <a:latin typeface="標楷體" pitchFamily="65" charset="-120"/>
                          <a:ea typeface="標楷體" pitchFamily="65" charset="-120"/>
                        </a:rPr>
                        <a:t>張志羣</a:t>
                      </a:r>
                      <a:endParaRPr lang="zh-TW" sz="2000" kern="100" dirty="0">
                        <a:effectLst/>
                        <a:latin typeface="標楷體" pitchFamily="65" charset="-120"/>
                        <a:ea typeface="標楷體" pitchFamily="65" charset="-120"/>
                      </a:endParaRPr>
                    </a:p>
                  </a:txBody>
                  <a:tcPr marL="68580" marR="68580" marT="0" marB="0" anchor="ctr"/>
                </a:tc>
                <a:tc>
                  <a:txBody>
                    <a:bodyPr/>
                    <a:lstStyle/>
                    <a:p>
                      <a:pPr>
                        <a:spcAft>
                          <a:spcPts val="0"/>
                        </a:spcAft>
                      </a:pPr>
                      <a:r>
                        <a:rPr lang="en-US" sz="1800" kern="0" dirty="0">
                          <a:effectLst/>
                          <a:latin typeface="標楷體" pitchFamily="65" charset="-120"/>
                          <a:ea typeface="標楷體" pitchFamily="65" charset="-120"/>
                        </a:rPr>
                        <a:t>802</a:t>
                      </a:r>
                      <a:r>
                        <a:rPr lang="zh-TW" sz="1800" kern="0" dirty="0">
                          <a:effectLst/>
                          <a:latin typeface="標楷體" pitchFamily="65" charset="-120"/>
                          <a:ea typeface="標楷體" pitchFamily="65" charset="-120"/>
                        </a:rPr>
                        <a:t>葉譿儀、</a:t>
                      </a:r>
                      <a:r>
                        <a:rPr lang="en-US" sz="1800" kern="0" dirty="0">
                          <a:effectLst/>
                          <a:latin typeface="標楷體" pitchFamily="65" charset="-120"/>
                          <a:ea typeface="標楷體" pitchFamily="65" charset="-120"/>
                        </a:rPr>
                        <a:t>803</a:t>
                      </a:r>
                      <a:r>
                        <a:rPr lang="zh-TW" sz="1800" kern="0" dirty="0">
                          <a:effectLst/>
                          <a:latin typeface="標楷體" pitchFamily="65" charset="-120"/>
                          <a:ea typeface="標楷體" pitchFamily="65" charset="-120"/>
                        </a:rPr>
                        <a:t>趙元誠、</a:t>
                      </a:r>
                      <a:r>
                        <a:rPr lang="en-US" sz="1800" kern="0" dirty="0">
                          <a:effectLst/>
                          <a:latin typeface="標楷體" pitchFamily="65" charset="-120"/>
                          <a:ea typeface="標楷體" pitchFamily="65" charset="-120"/>
                        </a:rPr>
                        <a:t>805</a:t>
                      </a:r>
                      <a:r>
                        <a:rPr lang="zh-TW" sz="1800" kern="0" dirty="0">
                          <a:effectLst/>
                          <a:latin typeface="標楷體" pitchFamily="65" charset="-120"/>
                          <a:ea typeface="標楷體" pitchFamily="65" charset="-120"/>
                        </a:rPr>
                        <a:t>黃逸辰、</a:t>
                      </a:r>
                      <a:r>
                        <a:rPr lang="en-US" sz="1800" kern="0" dirty="0">
                          <a:effectLst/>
                          <a:latin typeface="標楷體" pitchFamily="65" charset="-120"/>
                          <a:ea typeface="標楷體" pitchFamily="65" charset="-120"/>
                        </a:rPr>
                        <a:t>807</a:t>
                      </a:r>
                      <a:r>
                        <a:rPr lang="zh-TW" sz="1800" kern="0" dirty="0">
                          <a:effectLst/>
                          <a:latin typeface="標楷體" pitchFamily="65" charset="-120"/>
                          <a:ea typeface="標楷體" pitchFamily="65" charset="-120"/>
                        </a:rPr>
                        <a:t>張羽睿</a:t>
                      </a:r>
                      <a:endParaRPr lang="zh-TW" sz="2000" kern="100" dirty="0">
                        <a:effectLst/>
                        <a:latin typeface="標楷體" pitchFamily="65" charset="-120"/>
                        <a:ea typeface="標楷體" pitchFamily="65" charset="-120"/>
                      </a:endParaRPr>
                    </a:p>
                    <a:p>
                      <a:pPr>
                        <a:spcAft>
                          <a:spcPts val="0"/>
                        </a:spcAft>
                      </a:pPr>
                      <a:r>
                        <a:rPr lang="en-US" sz="1800" kern="0" dirty="0">
                          <a:effectLst/>
                          <a:latin typeface="標楷體" pitchFamily="65" charset="-120"/>
                          <a:ea typeface="標楷體" pitchFamily="65" charset="-120"/>
                        </a:rPr>
                        <a:t>807</a:t>
                      </a:r>
                      <a:r>
                        <a:rPr lang="zh-TW" sz="1800" kern="0" dirty="0">
                          <a:effectLst/>
                          <a:latin typeface="標楷體" pitchFamily="65" charset="-120"/>
                          <a:ea typeface="標楷體" pitchFamily="65" charset="-120"/>
                        </a:rPr>
                        <a:t>許幃程、</a:t>
                      </a:r>
                      <a:r>
                        <a:rPr lang="en-US" sz="1800" kern="0" dirty="0">
                          <a:effectLst/>
                          <a:latin typeface="標楷體" pitchFamily="65" charset="-120"/>
                          <a:ea typeface="標楷體" pitchFamily="65" charset="-120"/>
                        </a:rPr>
                        <a:t>701</a:t>
                      </a:r>
                      <a:r>
                        <a:rPr lang="zh-TW" sz="1800" kern="0" dirty="0">
                          <a:effectLst/>
                          <a:latin typeface="標楷體" pitchFamily="65" charset="-120"/>
                          <a:ea typeface="標楷體" pitchFamily="65" charset="-120"/>
                        </a:rPr>
                        <a:t>黃苡晴、</a:t>
                      </a:r>
                      <a:r>
                        <a:rPr lang="en-US" sz="1800" kern="0" dirty="0">
                          <a:effectLst/>
                          <a:latin typeface="標楷體" pitchFamily="65" charset="-120"/>
                          <a:ea typeface="標楷體" pitchFamily="65" charset="-120"/>
                        </a:rPr>
                        <a:t>702</a:t>
                      </a:r>
                      <a:r>
                        <a:rPr lang="zh-TW" sz="1800" kern="0" dirty="0">
                          <a:effectLst/>
                          <a:latin typeface="標楷體" pitchFamily="65" charset="-120"/>
                          <a:ea typeface="標楷體" pitchFamily="65" charset="-120"/>
                        </a:rPr>
                        <a:t>鍾郁誠、</a:t>
                      </a:r>
                      <a:r>
                        <a:rPr lang="en-US" sz="1800" kern="0" dirty="0">
                          <a:effectLst/>
                          <a:latin typeface="標楷體" pitchFamily="65" charset="-120"/>
                          <a:ea typeface="標楷體" pitchFamily="65" charset="-120"/>
                        </a:rPr>
                        <a:t>704</a:t>
                      </a:r>
                      <a:r>
                        <a:rPr lang="zh-TW" sz="1800" kern="0" dirty="0">
                          <a:effectLst/>
                          <a:latin typeface="標楷體" pitchFamily="65" charset="-120"/>
                          <a:ea typeface="標楷體" pitchFamily="65" charset="-120"/>
                        </a:rPr>
                        <a:t>林采璇</a:t>
                      </a:r>
                      <a:endParaRPr lang="zh-TW" sz="2000" kern="100" dirty="0">
                        <a:effectLst/>
                        <a:latin typeface="標楷體" pitchFamily="65" charset="-120"/>
                        <a:ea typeface="標楷體" pitchFamily="65" charset="-120"/>
                      </a:endParaRPr>
                    </a:p>
                    <a:p>
                      <a:pPr>
                        <a:spcAft>
                          <a:spcPts val="0"/>
                        </a:spcAft>
                      </a:pPr>
                      <a:r>
                        <a:rPr lang="en-US" sz="1800" kern="0" dirty="0">
                          <a:effectLst/>
                          <a:latin typeface="標楷體" pitchFamily="65" charset="-120"/>
                          <a:ea typeface="標楷體" pitchFamily="65" charset="-120"/>
                        </a:rPr>
                        <a:t>706</a:t>
                      </a:r>
                      <a:r>
                        <a:rPr lang="zh-TW" sz="1800" kern="0" dirty="0">
                          <a:effectLst/>
                          <a:latin typeface="標楷體" pitchFamily="65" charset="-120"/>
                          <a:ea typeface="標楷體" pitchFamily="65" charset="-120"/>
                        </a:rPr>
                        <a:t>謝宇筑、</a:t>
                      </a:r>
                      <a:r>
                        <a:rPr lang="en-US" sz="1800" kern="0" dirty="0">
                          <a:effectLst/>
                          <a:latin typeface="標楷體" pitchFamily="65" charset="-120"/>
                          <a:ea typeface="標楷體" pitchFamily="65" charset="-120"/>
                        </a:rPr>
                        <a:t>706</a:t>
                      </a:r>
                      <a:r>
                        <a:rPr lang="zh-TW" sz="1800" kern="0" dirty="0">
                          <a:effectLst/>
                          <a:latin typeface="標楷體" pitchFamily="65" charset="-120"/>
                          <a:ea typeface="標楷體" pitchFamily="65" charset="-120"/>
                        </a:rPr>
                        <a:t>沈靖翔、</a:t>
                      </a:r>
                      <a:r>
                        <a:rPr lang="en-US" sz="1800" kern="0" dirty="0">
                          <a:effectLst/>
                          <a:latin typeface="標楷體" pitchFamily="65" charset="-120"/>
                          <a:ea typeface="標楷體" pitchFamily="65" charset="-120"/>
                        </a:rPr>
                        <a:t>706</a:t>
                      </a:r>
                      <a:r>
                        <a:rPr lang="zh-TW" sz="1800" kern="0" dirty="0">
                          <a:effectLst/>
                          <a:latin typeface="標楷體" pitchFamily="65" charset="-120"/>
                          <a:ea typeface="標楷體" pitchFamily="65" charset="-120"/>
                        </a:rPr>
                        <a:t>陳詠琪、</a:t>
                      </a:r>
                      <a:r>
                        <a:rPr lang="en-US" sz="1800" kern="0" dirty="0">
                          <a:effectLst/>
                          <a:latin typeface="標楷體" pitchFamily="65" charset="-120"/>
                          <a:ea typeface="標楷體" pitchFamily="65" charset="-120"/>
                        </a:rPr>
                        <a:t>707</a:t>
                      </a:r>
                      <a:r>
                        <a:rPr lang="zh-TW" sz="1800" kern="0" dirty="0">
                          <a:effectLst/>
                          <a:latin typeface="標楷體" pitchFamily="65" charset="-120"/>
                          <a:ea typeface="標楷體" pitchFamily="65" charset="-120"/>
                        </a:rPr>
                        <a:t>凃詠心</a:t>
                      </a:r>
                      <a:endParaRPr lang="zh-TW" sz="2000" kern="100" dirty="0">
                        <a:effectLst/>
                        <a:latin typeface="標楷體" pitchFamily="65" charset="-120"/>
                        <a:ea typeface="標楷體" pitchFamily="65" charset="-12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967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1533604951"/>
              </p:ext>
            </p:extLst>
          </p:nvPr>
        </p:nvGraphicFramePr>
        <p:xfrm>
          <a:off x="405246" y="620688"/>
          <a:ext cx="1446414" cy="476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5912" y="1191934"/>
            <a:ext cx="2569780" cy="19273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圖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0503" y="1271094"/>
            <a:ext cx="2487011" cy="18652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圖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6162" y="3494463"/>
            <a:ext cx="2569780" cy="19814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圖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0505" y="3494463"/>
            <a:ext cx="2487010" cy="18963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矩形 1"/>
          <p:cNvSpPr/>
          <p:nvPr/>
        </p:nvSpPr>
        <p:spPr>
          <a:xfrm>
            <a:off x="1187624" y="260648"/>
            <a:ext cx="4968552" cy="584775"/>
          </a:xfrm>
          <a:prstGeom prst="rect">
            <a:avLst/>
          </a:prstGeom>
        </p:spPr>
        <p:txBody>
          <a:bodyPr wrap="square">
            <a:spAutoFit/>
          </a:bodyPr>
          <a:lstStyle/>
          <a:p>
            <a:r>
              <a:rPr lang="zh-TW" altLang="en-US" sz="3200" dirty="0">
                <a:ln w="0"/>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rPr>
              <a:t>三、資優資源班課程規劃</a:t>
            </a:r>
            <a:endParaRPr lang="zh-TW" altLang="en-US" sz="3200" dirty="0"/>
          </a:p>
        </p:txBody>
      </p:sp>
    </p:spTree>
    <p:extLst>
      <p:ext uri="{BB962C8B-B14F-4D97-AF65-F5344CB8AC3E}">
        <p14:creationId xmlns:p14="http://schemas.microsoft.com/office/powerpoint/2010/main" val="4211611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2761</TotalTime>
  <Words>1505</Words>
  <Application>Microsoft Office PowerPoint</Application>
  <PresentationFormat>如螢幕大小 (4:3)</PresentationFormat>
  <Paragraphs>336</Paragraphs>
  <Slides>29</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29</vt:i4>
      </vt:variant>
    </vt:vector>
  </HeadingPairs>
  <TitlesOfParts>
    <vt:vector size="37" baseType="lpstr">
      <vt:lpstr>新細明體</vt:lpstr>
      <vt:lpstr>標楷體</vt:lpstr>
      <vt:lpstr>Arial</vt:lpstr>
      <vt:lpstr>Calibri</vt:lpstr>
      <vt:lpstr>Calibri Light</vt:lpstr>
      <vt:lpstr>Times New Roman</vt:lpstr>
      <vt:lpstr>Wingdings 3</vt:lpstr>
      <vt:lpstr>Office 佈景主題</vt:lpstr>
      <vt:lpstr>嘉義市立111學年度第二學期</vt:lpstr>
      <vt:lpstr>PowerPoint 簡報</vt:lpstr>
      <vt:lpstr>一、認識資優團隊</vt:lpstr>
      <vt:lpstr>二、資優班班級經營</vt:lpstr>
      <vt:lpstr>PowerPoint 簡報</vt:lpstr>
      <vt:lpstr>三、資優資源班課程規劃  (一) 整體課程規劃</vt:lpstr>
      <vt:lpstr>PowerPoint 簡報</vt:lpstr>
      <vt:lpstr>(三) 獨立研究選修(配合科展)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四、榜單</vt:lpstr>
      <vt:lpstr>PowerPoint 簡報</vt:lpstr>
      <vt:lpstr>PowerPoint 簡報</vt:lpstr>
      <vt:lpstr>學術性向資賦優異學生鑑定流程重要日程表 </vt:lpstr>
      <vt:lpstr>學術性向資賦優異學生鑑定流程重要日程表</vt:lpstr>
      <vt:lpstr>管道(一)初審、初選標準說明</vt:lpstr>
      <vt:lpstr> </vt:lpstr>
      <vt:lpstr>管道(二)書面審查原則說明</vt:lpstr>
      <vt:lpstr>謝謝您的聆聽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嘉義市立民生國中105學年度第一學期</dc:title>
  <dc:creator>user</dc:creator>
  <cp:lastModifiedBy>User</cp:lastModifiedBy>
  <cp:revision>117</cp:revision>
  <cp:lastPrinted>2022-10-20T10:27:54Z</cp:lastPrinted>
  <dcterms:created xsi:type="dcterms:W3CDTF">2016-09-09T01:02:01Z</dcterms:created>
  <dcterms:modified xsi:type="dcterms:W3CDTF">2023-03-02T03:10:23Z</dcterms:modified>
</cp:coreProperties>
</file>